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2" r:id="rId3"/>
    <p:sldId id="260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5" r:id="rId13"/>
    <p:sldId id="271" r:id="rId14"/>
    <p:sldId id="272" r:id="rId15"/>
    <p:sldId id="273" r:id="rId16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 autoAdjust="0"/>
    <p:restoredTop sz="84583" autoAdjust="0"/>
  </p:normalViewPr>
  <p:slideViewPr>
    <p:cSldViewPr>
      <p:cViewPr varScale="1">
        <p:scale>
          <a:sx n="83" d="100"/>
          <a:sy n="83" d="100"/>
        </p:scale>
        <p:origin x="88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C3E5A14-6CBF-4779-9A61-D0F6647A1146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7ABF22E-A018-42F1-8B56-565B0F27A1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A36A93E-F1D7-4F5B-B3F3-9B765F614CD9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E70EAFF-94BB-49DC-8608-E3C7194D71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/>
              <a:t>Оригинальные шаблоны для презентаций: </a:t>
            </a:r>
            <a:r>
              <a:rPr lang="ru-RU">
                <a:hlinkClick r:id="rId3"/>
              </a:rPr>
              <a:t>https://presentation-creation.ru/powerpoint-templates.html</a:t>
            </a:r>
            <a:r>
              <a:rPr lang="en-US"/>
              <a:t> </a:t>
            </a:r>
            <a:endParaRPr lang="ru-RU"/>
          </a:p>
          <a:p>
            <a:pPr>
              <a:spcBef>
                <a:spcPct val="0"/>
              </a:spcBef>
            </a:pPr>
            <a:r>
              <a:rPr lang="ru-RU"/>
              <a:t>Бесплатно и без регистрации.</a:t>
            </a:r>
          </a:p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B7940B-7247-49D9-AF7C-2CC1E44009E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7296" y="4581128"/>
            <a:ext cx="6336704" cy="1440160"/>
          </a:xfrm>
        </p:spPr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187067A6-13E1-441C-8FB3-B341AFF1625D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C92D0D9-2DBE-480A-AD36-832BCD456C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08B8354E-A983-41AC-A11E-D1632E6D394B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412B5190-44A8-484A-BD16-9002145C0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48C616F4-6363-40D7-943C-9ED0D302D81B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1FDD7069-3AE8-4253-A641-DB4572D69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915816" y="116632"/>
            <a:ext cx="6120680" cy="104866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547664" y="1556792"/>
            <a:ext cx="7488832" cy="460851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0811C38B-CAA6-4065-915A-58FE5FFE53CA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8E0A76B8-61C1-4709-AAEF-8C5F8D9425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06C781F4-8CB1-426C-9212-B696B210860E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AAE96401-2022-4414-A550-0AF12257A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2B8B7F35-F7F6-4098-8F72-EF2BDAB04294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72AE6143-FCE5-4D6E-90A7-FC8FFA55A9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4775" y="6410325"/>
            <a:ext cx="1216025" cy="365125"/>
          </a:xfrm>
        </p:spPr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5DDA93F4-0BDD-4614-80FA-5E4942C93921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488" y="6356350"/>
            <a:ext cx="164941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0775" y="6356350"/>
            <a:ext cx="1216025" cy="365125"/>
          </a:xfrm>
        </p:spPr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B0CBE37D-0D66-42DA-9A28-86FBE5E530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C65741B-608A-4F80-AB13-9C360D2E27F9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06FD558B-C2C8-4E8C-99DB-332AD11ED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FE06A051-58FB-4848-B031-5DCF522C3328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DD579BE7-7DC6-425C-B26A-37ED0B9C77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70309139-F5BF-4F7A-B96A-02DA9FCA570E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B975C46D-FCFE-4ABD-BD4F-126BF9096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74D28751-B86E-4D37-AC38-86633EE38BCB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3B5F6950-56CF-4B4D-BE35-272C5165C5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6238" y="115888"/>
            <a:ext cx="6119812" cy="10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547813" y="1557338"/>
            <a:ext cx="748823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3F5C9A-ADE3-4A5D-A459-C0BA09D47E1F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4DD865-B04C-41A9-9757-BB10A46C82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1620838" y="46038"/>
            <a:ext cx="7572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3A3A3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3A3A3A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3A3A3A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3A3A3A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3A3A3A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A3A3A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A3A3A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A3A3A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A3A3A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3A3A3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3A3A3A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A3A3A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A3A3A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A3A3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2"/>
          <p:cNvSpPr>
            <a:spLocks noChangeArrowheads="1"/>
          </p:cNvSpPr>
          <p:nvPr/>
        </p:nvSpPr>
        <p:spPr bwMode="auto">
          <a:xfrm>
            <a:off x="1449388" y="-22225"/>
            <a:ext cx="62452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>
                <a:solidFill>
                  <a:srgbClr val="002060"/>
                </a:solidFill>
                <a:cs typeface="Calibri" pitchFamily="34" charset="0"/>
              </a:rPr>
              <a:t>Государственное бюджетное общеобразовательное учреждение Ленинградской области «Школа-интернат, реализующая адаптированные образовательные программы, «Красные Зори»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>
                <a:solidFill>
                  <a:srgbClr val="002060"/>
                </a:solidFill>
                <a:cs typeface="Calibri" pitchFamily="34" charset="0"/>
              </a:rPr>
              <a:t>(ГБОУ ЛО «Школа-интернат «Красные Зори)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1160463" y="1589088"/>
            <a:ext cx="6534150" cy="11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  <a:cs typeface="Calibri" pitchFamily="34" charset="0"/>
              </a:rPr>
              <a:t>Предметная неделя методического объединения педагогов классов с интеллектуальными нарушениями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  <a:cs typeface="Calibri" pitchFamily="34" charset="0"/>
              </a:rPr>
              <a:t>20-24 марта 2023 года</a:t>
            </a:r>
            <a:endParaRPr lang="ru-RU" sz="1600" dirty="0">
              <a:solidFill>
                <a:srgbClr val="0070C0"/>
              </a:solidFill>
              <a:cs typeface="Calibri" pitchFamily="34" charset="0"/>
            </a:endParaRPr>
          </a:p>
        </p:txBody>
      </p:sp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250825" y="2633663"/>
            <a:ext cx="83534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002060"/>
                </a:solidFill>
              </a:rPr>
              <a:t>«Учитель. Человек или волшебник?»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3775" y="80963"/>
            <a:ext cx="165576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1" descr="Иллюстрация Учительница-фея в стиле детский, книжная графика |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1325" y="4081463"/>
            <a:ext cx="1806575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3" descr="Педагогический конфликт: как учителю вести себя с учеником — Я Учител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96875" y="4254500"/>
            <a:ext cx="4206875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4" descr="quote-2023-03-19-e0e8296be41e40fcc658f8dd1976f65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1700" y="4081463"/>
            <a:ext cx="1973263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95288" y="260350"/>
            <a:ext cx="81724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ru-RU" sz="2000" dirty="0">
                <a:solidFill>
                  <a:srgbClr val="04374A"/>
                </a:solidFill>
              </a:rPr>
              <a:t>На занятии «Кто такой учитель» дети познакомились с профессией  «Учитель». На вопросы: «Какие учебные предметы нужно знать будущему учителю?» и «Какими способностями он должен обладать?», дети ответили с лёгкостью. Активно принимали участие и были заинтересованы! Каждый учитель вносит что-то своё в развитие ребёнка, приучает к труду, старается научить учиться. Результат труда любого педагога - это желание и умение его учеников самостоятельно добывать знания, получать удовольствие от учебной деятельности. </a:t>
            </a:r>
          </a:p>
        </p:txBody>
      </p:sp>
      <p:pic>
        <p:nvPicPr>
          <p:cNvPr id="36870" name="Picture 6" descr="Y0CwRXNrUv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73463"/>
            <a:ext cx="4127500" cy="3095625"/>
          </a:xfrm>
          <a:prstGeom prst="rect">
            <a:avLst/>
          </a:prstGeom>
          <a:noFill/>
        </p:spPr>
      </p:pic>
      <p:pic>
        <p:nvPicPr>
          <p:cNvPr id="36872" name="Picture 8" descr="dop3oe3-Jg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3068638"/>
            <a:ext cx="3779837" cy="2835275"/>
          </a:xfrm>
          <a:prstGeom prst="rect">
            <a:avLst/>
          </a:prstGeom>
          <a:noFill/>
        </p:spPr>
      </p:pic>
      <p:pic>
        <p:nvPicPr>
          <p:cNvPr id="36874" name="Picture 10" descr="Картинки цветов с лицом (29 фото) 🔥 Прикольные картинки и юмо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5157788"/>
            <a:ext cx="1697038" cy="15081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395288" y="1484313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endParaRPr lang="ru-RU" sz="2000">
              <a:solidFill>
                <a:srgbClr val="04374A"/>
              </a:solidFill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684213" y="146477"/>
            <a:ext cx="7129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dirty="0">
                <a:solidFill>
                  <a:srgbClr val="04374A"/>
                </a:solidFill>
              </a:rPr>
              <a:t>В 4 «В» классе прошло занятие-викторина «Учитель» </a:t>
            </a:r>
          </a:p>
        </p:txBody>
      </p:sp>
      <p:pic>
        <p:nvPicPr>
          <p:cNvPr id="37898" name="Picture 10" descr="qMhlt_TxOa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989138"/>
            <a:ext cx="3503612" cy="4670425"/>
          </a:xfrm>
          <a:prstGeom prst="rect">
            <a:avLst/>
          </a:prstGeom>
          <a:noFill/>
        </p:spPr>
      </p:pic>
      <p:pic>
        <p:nvPicPr>
          <p:cNvPr id="37900" name="Picture 12" descr="oXw3Em4m_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765175"/>
            <a:ext cx="3719513" cy="4959350"/>
          </a:xfrm>
          <a:prstGeom prst="rect">
            <a:avLst/>
          </a:prstGeom>
          <a:noFill/>
        </p:spPr>
      </p:pic>
      <p:pic>
        <p:nvPicPr>
          <p:cNvPr id="37902" name="Picture 14" descr="Учитель картинки для детей - 29 фо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4292600"/>
            <a:ext cx="2376488" cy="23225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395288" y="1479550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endParaRPr lang="ru-RU" sz="2000">
              <a:solidFill>
                <a:srgbClr val="04374A"/>
              </a:solidFill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23850" y="332254"/>
            <a:ext cx="82089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ru-RU" sz="2000" dirty="0">
                <a:solidFill>
                  <a:srgbClr val="04374A"/>
                </a:solidFill>
              </a:rPr>
              <a:t>На внеклассном мероприятии «Учителями славится Россия» обучающиеся 5 «В»,6 «В»,9 «В» классов узнали эпизоды из жизни великого педагога К. Д. Ушинского и какая птица выбрана символом Года педагога и наставника, познакомились с памятниками учителям в различных городах России. Мероприятие вызвало неподдельный интерес у обучающихся.</a:t>
            </a:r>
          </a:p>
        </p:txBody>
      </p:sp>
      <p:pic>
        <p:nvPicPr>
          <p:cNvPr id="43013" name="Picture 5" descr="veTv3ZKAmf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3052763"/>
            <a:ext cx="2854325" cy="3805237"/>
          </a:xfrm>
          <a:prstGeom prst="rect">
            <a:avLst/>
          </a:prstGeom>
          <a:noFill/>
        </p:spPr>
      </p:pic>
      <p:pic>
        <p:nvPicPr>
          <p:cNvPr id="43015" name="Picture 7" descr="_l96YRtK6m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5713" y="2133600"/>
            <a:ext cx="2808287" cy="3744913"/>
          </a:xfrm>
          <a:prstGeom prst="rect">
            <a:avLst/>
          </a:prstGeom>
          <a:noFill/>
        </p:spPr>
      </p:pic>
      <p:pic>
        <p:nvPicPr>
          <p:cNvPr id="43017" name="Picture 9" descr="Рисуем на день Учител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724400"/>
            <a:ext cx="3119438" cy="17541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95288" y="1479550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endParaRPr lang="ru-RU" sz="2000">
              <a:solidFill>
                <a:srgbClr val="04374A"/>
              </a:solidFill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23850" y="188913"/>
            <a:ext cx="80645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ru-RU" dirty="0">
                <a:solidFill>
                  <a:srgbClr val="04374A"/>
                </a:solidFill>
              </a:rPr>
              <a:t>Предметная неделя в 1в доп. и 4в классах: «Учитель. Человек или волшебник» была насыщена разными мероприятиями.</a:t>
            </a:r>
          </a:p>
          <a:p>
            <a:pPr algn="just"/>
            <a:r>
              <a:rPr lang="ru-RU" dirty="0">
                <a:solidFill>
                  <a:srgbClr val="04374A"/>
                </a:solidFill>
              </a:rPr>
              <a:t>Литературная гостиная, где дети читали, слушали рассказы и сказки писателей-учителей К.Д. Ушинского и Л.Н. Толстого, затем, обсуждали поступки героев. Игра-занятие, на котором обучающиеся не только отгадывали загадки, выполняли разные интересные задания, но и исполнили роль учителя.  В результате чего поняли, что труд учителя не из легких. Изготовили красочный плакат «Вы учили нас учиться. Мы старались, как могли!». Участвовали в мастер-классе «Букет любимому учителю». Букет из тюльпанов получился очень красочным. Был оформлен информационный стенд в рекреации начальной школы. </a:t>
            </a:r>
          </a:p>
          <a:p>
            <a:pPr algn="just"/>
            <a:r>
              <a:rPr lang="ru-RU" dirty="0">
                <a:solidFill>
                  <a:srgbClr val="04374A"/>
                </a:solidFill>
              </a:rPr>
              <a:t>      Неделя прошла очень эмоционально и познавательно. Заставила детей задуматься, что без учителя пришлось бы сложно познавать науки и   еще -  учителей надо ценить и уважать.  </a:t>
            </a:r>
          </a:p>
        </p:txBody>
      </p:sp>
      <p:pic>
        <p:nvPicPr>
          <p:cNvPr id="38916" name="Рисунок 2" descr="https://sun9-40.userapi.com/impg/-jicIEOuwVGrL4NqkClSAYAGCWNlEymTImOEtg/wB7mDFFm55k.jpg?size=2560x1441&amp;quality=95&amp;sign=eb7fcd1a2216ebf1748c81d69d32e261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76700"/>
            <a:ext cx="3706813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6" descr="https://sun9-22.userapi.com/impg/iGETPn6Ndnffz7f0dsR3yJ0BB2Q9A65PUMi22Q/AoJIHfINQIY.jpg?size=1626x2160&amp;quality=95&amp;sign=9a4ae8cc95d4f8ad89e37153b3913f95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3725" y="3789363"/>
            <a:ext cx="22002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AutoShape 7" descr="Современный учитель - какими должны быть личностные и профессиональные  качества педагог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8921" name="AutoShape 9" descr="Современный учитель - какими должны быть личностные и профессиональные  качества педагог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38923" name="Picture 11" descr="Как стать учителем начальных классов | АБиУ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5157788"/>
            <a:ext cx="2416175" cy="1498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95288" y="1479550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endParaRPr lang="ru-RU" sz="2000">
              <a:solidFill>
                <a:srgbClr val="04374A"/>
              </a:solidFill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539750" y="352425"/>
            <a:ext cx="82438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ru-RU" sz="2000" dirty="0">
                <a:solidFill>
                  <a:srgbClr val="04374A"/>
                </a:solidFill>
              </a:rPr>
              <a:t>Неделя прошла интересно, на одном дыхании. У детей появилась возможность узнать о Великих учителях, сказать своим педагогам «спасибо!». У подрастающего поколения важно воспитывать благодарность к профессии учителя.</a:t>
            </a:r>
          </a:p>
        </p:txBody>
      </p:sp>
      <p:pic>
        <p:nvPicPr>
          <p:cNvPr id="39941" name="Picture 5" descr="DhXhq_5q2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1412875"/>
            <a:ext cx="3602037" cy="4814888"/>
          </a:xfrm>
          <a:prstGeom prst="rect">
            <a:avLst/>
          </a:prstGeom>
          <a:noFill/>
        </p:spPr>
      </p:pic>
      <p:pic>
        <p:nvPicPr>
          <p:cNvPr id="39943" name="Picture 7" descr="SvPLN7A6kL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205038"/>
            <a:ext cx="3333750" cy="4456112"/>
          </a:xfrm>
          <a:prstGeom prst="rect">
            <a:avLst/>
          </a:prstGeom>
          <a:noFill/>
        </p:spPr>
      </p:pic>
      <p:pic>
        <p:nvPicPr>
          <p:cNvPr id="39945" name="Picture 9" descr="ШМО учителей начальных класс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1989138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95288" y="1479550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endParaRPr lang="ru-RU" sz="2000">
              <a:solidFill>
                <a:srgbClr val="04374A"/>
              </a:solidFill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446088" y="476250"/>
            <a:ext cx="86979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400" dirty="0">
                <a:solidFill>
                  <a:srgbClr val="04374A"/>
                </a:solidFill>
              </a:rPr>
              <a:t>Предметная неделя «Учитель. Человек или волшебник?» завершилась общей фотографией всех участников. А на утренней линейке после «весенних» каникул все классы были награждены грамотами за активное участие!</a:t>
            </a:r>
          </a:p>
        </p:txBody>
      </p:sp>
      <p:pic>
        <p:nvPicPr>
          <p:cNvPr id="40965" name="Picture 5" descr="Олимпиада Логик №10 3-5 класс. Награжд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5233" y="5390406"/>
            <a:ext cx="6124575" cy="1343025"/>
          </a:xfrm>
          <a:prstGeom prst="rect">
            <a:avLst/>
          </a:prstGeom>
          <a:noFill/>
        </p:spPr>
      </p:pic>
      <p:pic>
        <p:nvPicPr>
          <p:cNvPr id="40967" name="Picture 7" descr="bY_LFU5elYwTDWJZEVSlSdQ_sjs6EWELkjIoUBYR2-oN359irVlj1mjmSS3jvc5klvamrY3PIxP0btLNJhpKX0TlUaUkMquVHxnk17q0QD4UPWOM5WFDzj2WCjLsmN-0q7dd_o5dQJ2QeWyj0fvGaI3erxGoUklL2TkYb0_z5gB4a5tunaTv1gogCzlJEIRAQXO4lHvfqDBcA3aAjgWEx3wcu1p3QKvdpD-t5LdbOW8dGw6FHpy7YbkiwdqL-nksOpQ2rimaca_hESaDhx-VStQHbHPtLHLRC205wqPPgt3OZPlqtZcXsnxqSsbpkWBw5dyOWJN1DCB1K_PKucT04_7Ry_weFnsqlGS2db-WgsjdUjmx4CYRli5lNBTVJKZq0zfA59-solsut0RfmaNWkH2I6DuSdrL3C9d7qQRmo2SQMN5FKcBTTr_noVT-nU7e10IUcVLQr_D7ygSmouf5AGYKSQvKaKVUPqnttiLpaX_R3VbEIi5wMOM7MnhaUhwiOH9H4shOyraekXVhjGaEBmKY-F6AIHw0F_uvr251M8tGv4ZED8fLQOwHsLAwNT6cZYbdOyhtSJePcdvOdlYmTlnf_jrIlAYFPmMjLYzSd-CjJLHgjoGzAjCXV7IR1UgW6qLa8VrREM7vrlQSS48nuDm5FZisgl9OR1YoZL0yQFydPJJVwzGzHX1M_VkddCGJqnNv3mgYmbsFWpMo4AG1umCXpIMxF-c2QqxV4mhzf42kVv1W33ikXgne7WQr57ysyCuBaUPMxX2VN6X02YYJu_6zrPjn9mkG4N_eWqNeRE1bDsgXooJwJzQ7ruwpRtmGJ-u5aAhfIZo5BDJ5KsY6BNi6-3mRtsy5Syns-AgeJcPg6pDnRUi9KLkAddZw5jbv_nXzkgt0MtsyTAsrwy79sPk2dsx-vzp9dV65gw=w832-h625-s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125" y="2132856"/>
            <a:ext cx="4197443" cy="3153519"/>
          </a:xfrm>
          <a:prstGeom prst="rect">
            <a:avLst/>
          </a:prstGeom>
          <a:noFill/>
        </p:spPr>
      </p:pic>
      <p:pic>
        <p:nvPicPr>
          <p:cNvPr id="40969" name="Picture 9" descr="SPEw9jOSS56scNFjkMKaj9HGdXGW1Mb74ekowL8Do7KzZKodaIw5xqvZKIXferp7vzLxIeskQ22-GyqQdIjleJaHf7YNsgR4bt6yhYhOTIsPA0j1T4X2GBV6tc3NPc_8xgEmE9lES-gT37gTocRuuIRGsnx7SA9Ebz0blDbSWWETnGZobWj0A8BF5wrfwKsaJSU4MaD0Hlk_iRM8Y0VkZd9ovJQPcwZfTEDtrtuJqVcFIMdA-bSak4J4qHxXLlDHpoxJCgM7DewJvwRcKeC7sHq7AZ6Xlz4ITdppqRoTvdet5Xv3mw8lUhcrAe7Q8MfUukI97UVPQxS-CKyKIjlXi2ybp3p0Z78F2xtFHm3lLS5t70w8oSGb1DFYpVt7OjKLLbCVzoqXv5fDB4fsAo52gOLM_GsXlNKm9ORcSZRJi1kjz-uJMke4pHPCNN5_hMWS3o2cO3fvvbjJh1h1z5HumFEkrPWRrUSmRfPPrdA_AvaU9xdjQk9ZNAv193aOHcVDtHTLhygnBlinhSO_3POHuyvIpnrcNiGikFwyj9Slu0Kc-aGOQ_Vhi5-erpZ-AtjQ8h8hCJSSutjBsSYj0iswy3kJ4bszSOcdLwcHpD71rC0SxS51ck_tx5rejzyEAHV2eZLzMYt3cOXBeIhBLf8czC1mRmWsJgKCGU4XwQidnBxbVpeZy0eYhjJ9KJGZdy4hZAalI7_bSM3wnHA_Lui9KfDDrVySrUrAHxdxjFcvQ0HjxvnDABhroGVqECfAHN-p73nxR8sPTq2PBGZ51mv1NYSD4ZdyHKf7cDp72-j5wD06eZHm98qTsBwACNfg81wg92sLjugOLBA2pu93gM5Pu7Xk8A4m5ts7auFKQQP_b6Vn5LrLAKVsynb5vlp8SWZyQ0k_ILAKxTOVwl8sQogzFt6MxIZyCXh90K17dg=w832-h625-s-no?authuser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521" y="2134048"/>
            <a:ext cx="4197443" cy="315232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388" y="260350"/>
            <a:ext cx="8785225" cy="4248150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ru-RU" dirty="0">
                <a:solidFill>
                  <a:srgbClr val="04374A"/>
                </a:solidFill>
                <a:latin typeface="Arial" charset="0"/>
              </a:rPr>
              <a:t>В соответствии с планом работы методического объединения педагогов классов с интеллектуальными нарушениями с 20.03. по 24.03.2023 г. прошла предметная неделя «Учитель. Человек или волшебник?». Тема предметной недели выбрана в соответствии с темой 2023 года в России – «Год педагога и наставника».</a:t>
            </a:r>
          </a:p>
          <a:p>
            <a:pPr marL="0" indent="0"/>
            <a:endParaRPr lang="ru-RU" dirty="0">
              <a:solidFill>
                <a:srgbClr val="04374A"/>
              </a:solidFill>
              <a:latin typeface="Arial" charset="0"/>
            </a:endParaRPr>
          </a:p>
        </p:txBody>
      </p:sp>
      <p:pic>
        <p:nvPicPr>
          <p:cNvPr id="17410" name="Picture 4" descr="https://kartinkof.club/uploads/posts/2022-12/1670457747_kartinkof-club-p-kartinki-uchitel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3994150"/>
            <a:ext cx="3652838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/>
          </p:cNvPr>
          <p:cNvSpPr/>
          <p:nvPr/>
        </p:nvSpPr>
        <p:spPr>
          <a:xfrm>
            <a:off x="107504" y="404664"/>
            <a:ext cx="8425060" cy="528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9550"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rgbClr val="04374A"/>
                </a:solidFill>
                <a:cs typeface="Calibri" pitchFamily="34" charset="0"/>
              </a:rPr>
              <a:t>Цель проведения недели: </a:t>
            </a:r>
            <a:r>
              <a:rPr lang="ru-RU" dirty="0">
                <a:solidFill>
                  <a:srgbClr val="04374A"/>
                </a:solidFill>
                <a:cs typeface="Calibri" pitchFamily="34" charset="0"/>
              </a:rPr>
              <a:t>расширение у обучающихся представлений о профессии учителя и формирование у обучающихся положительного образа учителя и педагога.</a:t>
            </a:r>
            <a:endParaRPr lang="ru-RU" sz="1600" dirty="0">
              <a:solidFill>
                <a:srgbClr val="04374A"/>
              </a:solidFill>
              <a:cs typeface="Calibri" pitchFamily="34" charset="0"/>
            </a:endParaRPr>
          </a:p>
          <a:p>
            <a:pPr indent="209550"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rgbClr val="04374A"/>
                </a:solidFill>
                <a:cs typeface="Calibri" pitchFamily="34" charset="0"/>
              </a:rPr>
              <a:t>Задачи: </a:t>
            </a:r>
            <a:endParaRPr lang="ru-RU" sz="1600" dirty="0">
              <a:solidFill>
                <a:srgbClr val="04374A"/>
              </a:solidFill>
              <a:cs typeface="Calibri" pitchFamily="34" charset="0"/>
            </a:endParaRPr>
          </a:p>
          <a:p>
            <a:pPr indent="209550" algn="just">
              <a:lnSpc>
                <a:spcPct val="150000"/>
              </a:lnSpc>
              <a:buFont typeface="Symbol" pitchFamily="18" charset="2"/>
              <a:buChar char=""/>
            </a:pPr>
            <a:r>
              <a:rPr lang="ru-RU" dirty="0">
                <a:solidFill>
                  <a:srgbClr val="04374A"/>
                </a:solidFill>
                <a:cs typeface="Calibri" pitchFamily="34" charset="0"/>
              </a:rPr>
              <a:t>Расширение знаний и </a:t>
            </a:r>
            <a:r>
              <a:rPr lang="ru-RU" dirty="0" err="1">
                <a:solidFill>
                  <a:srgbClr val="04374A"/>
                </a:solidFill>
                <a:cs typeface="Calibri" pitchFamily="34" charset="0"/>
              </a:rPr>
              <a:t>представленийя</a:t>
            </a:r>
            <a:r>
              <a:rPr lang="ru-RU" dirty="0">
                <a:solidFill>
                  <a:srgbClr val="04374A"/>
                </a:solidFill>
                <a:cs typeface="Calibri" pitchFamily="34" charset="0"/>
              </a:rPr>
              <a:t> обучающихся о профессии учителя и педагога;</a:t>
            </a:r>
            <a:endParaRPr lang="ru-RU" sz="1600" dirty="0">
              <a:solidFill>
                <a:srgbClr val="04374A"/>
              </a:solidFill>
              <a:cs typeface="Calibri" pitchFamily="34" charset="0"/>
            </a:endParaRPr>
          </a:p>
          <a:p>
            <a:pPr indent="209550" algn="just">
              <a:lnSpc>
                <a:spcPct val="150000"/>
              </a:lnSpc>
              <a:buFont typeface="Symbol" pitchFamily="18" charset="2"/>
              <a:buChar char=""/>
            </a:pPr>
            <a:r>
              <a:rPr lang="ru-RU" dirty="0">
                <a:solidFill>
                  <a:srgbClr val="04374A"/>
                </a:solidFill>
                <a:cs typeface="Calibri" pitchFamily="34" charset="0"/>
              </a:rPr>
              <a:t>Обогащение словарного запаса и повышение уровня коммуникативных навыков о обучающихся;</a:t>
            </a:r>
            <a:endParaRPr lang="ru-RU" sz="1600" dirty="0">
              <a:solidFill>
                <a:srgbClr val="04374A"/>
              </a:solidFill>
              <a:cs typeface="Calibri" pitchFamily="34" charset="0"/>
            </a:endParaRPr>
          </a:p>
          <a:p>
            <a:pPr indent="209550" algn="just">
              <a:lnSpc>
                <a:spcPct val="150000"/>
              </a:lnSpc>
              <a:buFont typeface="Symbol" pitchFamily="18" charset="2"/>
              <a:buChar char=""/>
            </a:pPr>
            <a:r>
              <a:rPr lang="ru-RU" dirty="0">
                <a:solidFill>
                  <a:srgbClr val="04374A"/>
                </a:solidFill>
                <a:cs typeface="Calibri" pitchFamily="34" charset="0"/>
              </a:rPr>
              <a:t>Развитие интереса обучающихся к профессии учителя;</a:t>
            </a:r>
            <a:endParaRPr lang="ru-RU" sz="1600" dirty="0">
              <a:solidFill>
                <a:srgbClr val="04374A"/>
              </a:solidFill>
              <a:cs typeface="Calibri" pitchFamily="34" charset="0"/>
            </a:endParaRPr>
          </a:p>
          <a:p>
            <a:pPr indent="209550" algn="just">
              <a:lnSpc>
                <a:spcPct val="150000"/>
              </a:lnSpc>
              <a:buFont typeface="Symbol" pitchFamily="18" charset="2"/>
              <a:buChar char=""/>
            </a:pPr>
            <a:r>
              <a:rPr lang="ru-RU" dirty="0">
                <a:solidFill>
                  <a:srgbClr val="04374A"/>
                </a:solidFill>
                <a:cs typeface="Calibri" pitchFamily="34" charset="0"/>
              </a:rPr>
              <a:t>Повышение профессионального уровня педагогов;</a:t>
            </a:r>
            <a:endParaRPr lang="ru-RU" sz="1600" dirty="0">
              <a:solidFill>
                <a:srgbClr val="04374A"/>
              </a:solidFill>
              <a:cs typeface="Calibri" pitchFamily="34" charset="0"/>
            </a:endParaRPr>
          </a:p>
          <a:p>
            <a:pPr indent="209550" algn="just">
              <a:lnSpc>
                <a:spcPct val="150000"/>
              </a:lnSpc>
              <a:spcAft>
                <a:spcPts val="1000"/>
              </a:spcAft>
              <a:buFont typeface="Symbol" pitchFamily="18" charset="2"/>
              <a:buChar char=""/>
            </a:pPr>
            <a:r>
              <a:rPr lang="ru-RU" dirty="0">
                <a:solidFill>
                  <a:srgbClr val="04374A"/>
                </a:solidFill>
                <a:cs typeface="Calibri" pitchFamily="34" charset="0"/>
              </a:rPr>
              <a:t>Развитие когнитивных процессов, внутренней мотивации и художественного вкуса у обучающихся;</a:t>
            </a:r>
            <a:endParaRPr lang="ru-RU" sz="1600" dirty="0">
              <a:solidFill>
                <a:srgbClr val="04374A"/>
              </a:solidFill>
              <a:cs typeface="Calibri" pitchFamily="34" charset="0"/>
            </a:endParaRPr>
          </a:p>
        </p:txBody>
      </p:sp>
      <p:pic>
        <p:nvPicPr>
          <p:cNvPr id="18434" name="Picture 2" descr="https://kartinkof.club/uploads/posts/2022-12/1670457765_kartinkof-club-p-kartinki-uchitel-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4725988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ъект 5"/>
          <p:cNvSpPr>
            <a:spLocks noGrp="1"/>
          </p:cNvSpPr>
          <p:nvPr>
            <p:ph idx="1"/>
          </p:nvPr>
        </p:nvSpPr>
        <p:spPr>
          <a:xfrm>
            <a:off x="468313" y="260350"/>
            <a:ext cx="8207375" cy="3097213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ru-RU" sz="2400">
                <a:solidFill>
                  <a:srgbClr val="04374A"/>
                </a:solidFill>
                <a:latin typeface="Arial" charset="0"/>
                <a:cs typeface="Arial" charset="0"/>
              </a:rPr>
              <a:t>В 3 «В» классе прошла беседа «Великие педагоги». Дети узнали о знаменитых учителях: Аристотеле, Толстом, Макаренко, Сухомлинском. Была показана презентация о памятниках учителям. Дети с удовольствием слушали, отвечали на вопросы. Была создана газета по теме.</a:t>
            </a:r>
          </a:p>
        </p:txBody>
      </p:sp>
      <p:pic>
        <p:nvPicPr>
          <p:cNvPr id="19458" name="Picture 2" descr="https://sun9-35.userapi.com/impg/2sfEh6GRCloJXjwoV9s_LcbMN5J0KPA7YdIDVw/sNcvrXVhFyw.jpg?size=960x1280&amp;quality=95&amp;sign=ba7e34801db7e936130fb30d92b57eae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8638" y="2738438"/>
            <a:ext cx="2932112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https://sun9-15.userapi.com/impg/eGcjKD1VLVN7pi2ZFq5VPDTi9TF1va3qKAomww/ZGk7bNHtbkU.jpg?size=1620x2160&amp;quality=95&amp;sign=1581347b09faf5e9ce3a478e51d1afda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00" y="2643188"/>
            <a:ext cx="2930525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Школьные принадлежности – Бесплатные иконки: образова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26177">
            <a:off x="47625" y="3800475"/>
            <a:ext cx="293211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250825" y="188913"/>
            <a:ext cx="8642350" cy="8636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400" dirty="0">
                <a:solidFill>
                  <a:srgbClr val="04374A"/>
                </a:solidFill>
                <a:effectLst/>
                <a:latin typeface="Arial" charset="0"/>
              </a:rPr>
              <a:t>В 5 «В»,6 «В»,9 «В» классах "Физическая карта - первый помощник учителя-географии на уроках</a:t>
            </a:r>
            <a:br>
              <a:rPr lang="ru-RU" sz="2400" dirty="0">
                <a:solidFill>
                  <a:srgbClr val="04374A"/>
                </a:solidFill>
                <a:effectLst/>
                <a:latin typeface="Arial" charset="0"/>
              </a:rPr>
            </a:br>
            <a:endParaRPr lang="ru-RU" sz="2400" dirty="0">
              <a:solidFill>
                <a:srgbClr val="04374A"/>
              </a:solidFill>
              <a:effectLst/>
              <a:latin typeface="Arial" charset="0"/>
            </a:endParaRPr>
          </a:p>
        </p:txBody>
      </p:sp>
      <p:pic>
        <p:nvPicPr>
          <p:cNvPr id="20484" name="Picture 4" descr="Cu78cSKql1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37063"/>
            <a:ext cx="2254250" cy="2254250"/>
          </a:xfrm>
          <a:prstGeom prst="rect">
            <a:avLst/>
          </a:prstGeom>
          <a:noFill/>
        </p:spPr>
      </p:pic>
      <p:pic>
        <p:nvPicPr>
          <p:cNvPr id="20486" name="Picture 6" descr="v1mL3a2y_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81075"/>
            <a:ext cx="2660650" cy="3546475"/>
          </a:xfrm>
          <a:prstGeom prst="rect">
            <a:avLst/>
          </a:prstGeom>
          <a:noFill/>
        </p:spPr>
      </p:pic>
      <p:pic>
        <p:nvPicPr>
          <p:cNvPr id="20488" name="Picture 8" descr="-hJnQliv3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3573463"/>
            <a:ext cx="3117850" cy="3117850"/>
          </a:xfrm>
          <a:prstGeom prst="rect">
            <a:avLst/>
          </a:prstGeom>
          <a:noFill/>
        </p:spPr>
      </p:pic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3851275" y="1042939"/>
            <a:ext cx="47545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ru-RU" dirty="0">
                <a:solidFill>
                  <a:srgbClr val="04374A"/>
                </a:solidFill>
              </a:rPr>
              <a:t>Мероприятие было очень занимательным и познавательным. В роли учителя и наставника был будущий выпускник 9  класса </a:t>
            </a:r>
            <a:r>
              <a:rPr lang="ru-RU" dirty="0" err="1">
                <a:solidFill>
                  <a:srgbClr val="04374A"/>
                </a:solidFill>
              </a:rPr>
              <a:t>С.Семен</a:t>
            </a:r>
            <a:r>
              <a:rPr lang="ru-RU" dirty="0">
                <a:solidFill>
                  <a:srgbClr val="04374A"/>
                </a:solidFill>
              </a:rPr>
              <a:t>, он первым показал гостям знание карты. Обучающиеся с интересом отгадывали загадки, решали кроссворды и путешествовали по географической карте. </a:t>
            </a:r>
          </a:p>
        </p:txBody>
      </p:sp>
      <p:sp>
        <p:nvSpPr>
          <p:cNvPr id="20491" name="AutoShape 11" descr="Глобус | Шарарам вики | Fandom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20493" name="Picture 13" descr="pngtree-oil-spill-globe-png-image_13219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3789363"/>
            <a:ext cx="2771775" cy="27717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yqo2IipZKJ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2420938"/>
            <a:ext cx="2941638" cy="392112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07251" y="82406"/>
            <a:ext cx="7992119" cy="23749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2400" dirty="0">
                <a:solidFill>
                  <a:srgbClr val="04374A"/>
                </a:solidFill>
                <a:effectLst/>
                <a:latin typeface="Arial" charset="0"/>
              </a:rPr>
              <a:t>В 1 «В», 2 «В», 4 «Г», 8 «В» классах прошло занятие - беседа на тему:  «Учитель - волшебная профессия».</a:t>
            </a:r>
            <a:r>
              <a:rPr lang="ru-RU" sz="2400" dirty="0">
                <a:solidFill>
                  <a:srgbClr val="04374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 dirty="0">
                <a:solidFill>
                  <a:srgbClr val="04374A"/>
                </a:solidFill>
                <a:effectLst/>
                <a:latin typeface="Arial" charset="0"/>
              </a:rPr>
              <a:t>Дети познакомились с интереснейший профессией - учитель. Главное качество учителя - умение отдавать, делиться знаниями и опытом. Дети тепло и с добротой отзывались о своих учителях и наставниках.</a:t>
            </a:r>
            <a:endParaRPr lang="ru-RU" sz="4000" dirty="0">
              <a:effectLst/>
            </a:endParaRPr>
          </a:p>
        </p:txBody>
      </p:sp>
      <p:pic>
        <p:nvPicPr>
          <p:cNvPr id="21509" name="Picture 5" descr="DtBhihZeu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195" y="2457306"/>
            <a:ext cx="2941637" cy="3922182"/>
          </a:xfrm>
          <a:prstGeom prst="rect">
            <a:avLst/>
          </a:prstGeom>
          <a:noFill/>
        </p:spPr>
      </p:pic>
      <p:pic>
        <p:nvPicPr>
          <p:cNvPr id="21513" name="Picture 9" descr="Перемен! Как учителя, дети, родители и государство вместе могут изменить  школ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832" y="3721894"/>
            <a:ext cx="3221037" cy="21478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ъект 5"/>
          <p:cNvSpPr>
            <a:spLocks noGrp="1"/>
          </p:cNvSpPr>
          <p:nvPr>
            <p:ph idx="1"/>
          </p:nvPr>
        </p:nvSpPr>
        <p:spPr>
          <a:xfrm>
            <a:off x="250825" y="4149725"/>
            <a:ext cx="8459788" cy="2447925"/>
          </a:xfrm>
        </p:spPr>
        <p:txBody>
          <a:bodyPr>
            <a:normAutofit lnSpcReduction="10000"/>
          </a:bodyPr>
          <a:lstStyle/>
          <a:p>
            <a:pPr algn="just">
              <a:buFont typeface="Arial" charset="0"/>
              <a:buNone/>
            </a:pPr>
            <a:r>
              <a:rPr lang="ru-RU" sz="2400" dirty="0">
                <a:latin typeface="Arial" charset="0"/>
              </a:rPr>
              <a:t>    </a:t>
            </a:r>
            <a:r>
              <a:rPr lang="ru-RU" sz="2000" dirty="0">
                <a:solidFill>
                  <a:srgbClr val="04374A"/>
                </a:solidFill>
                <a:latin typeface="Arial" charset="0"/>
              </a:rPr>
              <a:t>В 2 «В», 3 «В» и 4 «В» классах прошла викторина "Учитель- профессия на века", в ходе которой обучающиеся отгадывали загадки, соревновались в умении решать ребусы, игре-пантомиме, а также знании художественных произведений о школе и учителях. Школьники играли с удовольствием и азартом, показали высокий уровень знаний и умений работать в коллективе. Команды шли ровно, отвечая на все вопросы, а значит, победила ДРУЖБА. </a:t>
            </a:r>
          </a:p>
        </p:txBody>
      </p:sp>
      <p:pic>
        <p:nvPicPr>
          <p:cNvPr id="22533" name="Picture 5" descr="-V0rBBGXLq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5710238" cy="2503487"/>
          </a:xfrm>
          <a:prstGeom prst="rect">
            <a:avLst/>
          </a:prstGeom>
          <a:noFill/>
        </p:spPr>
      </p:pic>
      <p:pic>
        <p:nvPicPr>
          <p:cNvPr id="22535" name="Picture 7" descr="O7UeHA_qJm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8913"/>
            <a:ext cx="4414838" cy="1935162"/>
          </a:xfrm>
          <a:prstGeom prst="rect">
            <a:avLst/>
          </a:prstGeom>
          <a:noFill/>
        </p:spPr>
      </p:pic>
      <p:pic>
        <p:nvPicPr>
          <p:cNvPr id="22537" name="Picture 9" descr="Учитель в воскресной школе решила спросить кое-что у детей. Но такого  ответа она не ожидала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2205038"/>
            <a:ext cx="2771775" cy="1844675"/>
          </a:xfrm>
          <a:prstGeom prst="rect">
            <a:avLst/>
          </a:prstGeom>
          <a:noFill/>
        </p:spPr>
      </p:pic>
      <p:pic>
        <p:nvPicPr>
          <p:cNvPr id="22539" name="Picture 11" descr="Викторина от Греты « Республика Татарста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88913"/>
            <a:ext cx="1673225" cy="16129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ъект 5"/>
          <p:cNvSpPr>
            <a:spLocks noGrp="1"/>
          </p:cNvSpPr>
          <p:nvPr>
            <p:ph idx="1"/>
          </p:nvPr>
        </p:nvSpPr>
        <p:spPr>
          <a:xfrm>
            <a:off x="179388" y="260350"/>
            <a:ext cx="8675687" cy="2520950"/>
          </a:xfrm>
        </p:spPr>
        <p:txBody>
          <a:bodyPr>
            <a:normAutofit lnSpcReduction="10000"/>
          </a:bodyPr>
          <a:lstStyle/>
          <a:p>
            <a:pPr algn="just">
              <a:buFont typeface="Arial" charset="0"/>
              <a:buNone/>
            </a:pPr>
            <a:r>
              <a:rPr lang="ru-RU" sz="2000" dirty="0">
                <a:solidFill>
                  <a:srgbClr val="04374A"/>
                </a:solidFill>
                <a:latin typeface="Arial" charset="0"/>
              </a:rPr>
              <a:t>     22 марта 2023 Г. прошел мастер-класс «Теневой театр» по сказке «Про старого учителя и серого волка». На протяжении всего мастер-класса наблюдалась высокая степень заинтересованности ребят. Занятие началось с театрализации старого учителя и серого волка, она проходила в атмосфере эмоционального подъема, после чего ученики познакомились с волшебством теневого театра, где наступила полная тишина. Все участники мастер- класса получили заряд позитивных эмоций. </a:t>
            </a:r>
          </a:p>
        </p:txBody>
      </p:sp>
      <p:pic>
        <p:nvPicPr>
          <p:cNvPr id="23557" name="Picture 5" descr="Театр теней для де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5024438"/>
            <a:ext cx="3128963" cy="1833562"/>
          </a:xfrm>
          <a:prstGeom prst="rect">
            <a:avLst/>
          </a:prstGeom>
          <a:noFill/>
        </p:spPr>
      </p:pic>
      <p:pic>
        <p:nvPicPr>
          <p:cNvPr id="23559" name="Picture 7" descr="kebYaPK0gG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781300"/>
            <a:ext cx="3384550" cy="2538413"/>
          </a:xfrm>
          <a:prstGeom prst="rect">
            <a:avLst/>
          </a:prstGeom>
          <a:noFill/>
        </p:spPr>
      </p:pic>
      <p:pic>
        <p:nvPicPr>
          <p:cNvPr id="23560" name="Picture 8" descr="0fRn7veru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2492375"/>
            <a:ext cx="3348037" cy="2511425"/>
          </a:xfrm>
          <a:prstGeom prst="rect">
            <a:avLst/>
          </a:prstGeom>
          <a:noFill/>
        </p:spPr>
      </p:pic>
      <p:pic>
        <p:nvPicPr>
          <p:cNvPr id="23561" name="Picture 9" descr="XQKXcW13uJ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8538" y="4302125"/>
            <a:ext cx="3406775" cy="25558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 bwMode="auto">
          <a:xfrm>
            <a:off x="1403350" y="260350"/>
            <a:ext cx="7200900" cy="1655763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just"/>
            <a:r>
              <a:rPr lang="ru-RU" sz="2000" dirty="0">
                <a:solidFill>
                  <a:srgbClr val="04374A"/>
                </a:solidFill>
                <a:effectLst/>
                <a:latin typeface="Arial" charset="0"/>
              </a:rPr>
              <a:t>В кабинете педагога-психолога обучающиеся поучаствовали  в арт-терапевтическом занятии «Портрет учителя». В ходе мероприятия ребята в различных техниках арт-терапии создавали портреты своих любимых учителей, делились эмоциями и интересными случаями из школьной жизни.</a:t>
            </a:r>
            <a:endParaRPr lang="ru-RU" sz="4000" dirty="0">
              <a:effectLst/>
            </a:endParaRPr>
          </a:p>
        </p:txBody>
      </p:sp>
      <p:pic>
        <p:nvPicPr>
          <p:cNvPr id="35844" name="Picture 4" descr="IMG_20230321_1105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2133600"/>
            <a:ext cx="3313113" cy="2489200"/>
          </a:xfrm>
          <a:prstGeom prst="rect">
            <a:avLst/>
          </a:prstGeom>
          <a:noFill/>
        </p:spPr>
      </p:pic>
      <p:pic>
        <p:nvPicPr>
          <p:cNvPr id="35845" name="Picture 5" descr="IMG_20230321_1105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989138"/>
            <a:ext cx="2976562" cy="2235200"/>
          </a:xfrm>
          <a:prstGeom prst="rect">
            <a:avLst/>
          </a:prstGeom>
          <a:noFill/>
        </p:spPr>
      </p:pic>
      <p:pic>
        <p:nvPicPr>
          <p:cNvPr id="35846" name="Picture 6" descr="IMG_20230321_1319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789363"/>
            <a:ext cx="3397250" cy="2551112"/>
          </a:xfrm>
          <a:prstGeom prst="rect">
            <a:avLst/>
          </a:prstGeom>
          <a:noFill/>
        </p:spPr>
      </p:pic>
      <p:pic>
        <p:nvPicPr>
          <p:cNvPr id="35847" name="Picture 7" descr="IMG-20230330-WA00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1600" y="1989138"/>
            <a:ext cx="2692400" cy="3602037"/>
          </a:xfrm>
          <a:prstGeom prst="rect">
            <a:avLst/>
          </a:prstGeom>
          <a:noFill/>
        </p:spPr>
      </p:pic>
      <p:pic>
        <p:nvPicPr>
          <p:cNvPr id="35851" name="Picture 11" descr="Картинки с цветами и бабочками для детей и взрослых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4221163"/>
            <a:ext cx="1958975" cy="24479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7bd4dcf4bfea18bb71252b4a9cb7a559ee8fb3f"/>
</p:tagLst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922</Words>
  <Application>Microsoft Office PowerPoint</Application>
  <PresentationFormat>Экран (4:3)</PresentationFormat>
  <Paragraphs>31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Symbol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В 5 «В»,6 «В»,9 «В» классах "Физическая карта - первый помощник учителя-географии на уроках </vt:lpstr>
      <vt:lpstr>В 1 «В», 2 «В», 4 «Г», 8 «В» классах прошло занятие - беседа на тему:  «Учитель - волшебная профессия». Дети познакомились с интереснейший профессией - учитель. Главное качество учителя - умение отдавать, делиться знаниями и опытом. Дети тепло и с добротой отзывались о своих учителях и наставниках.</vt:lpstr>
      <vt:lpstr>Презентация PowerPoint</vt:lpstr>
      <vt:lpstr>Презентация PowerPoint</vt:lpstr>
      <vt:lpstr>В кабинете педагога-психолога обучающиеся поучаствовали  в арт-терапевтическом занятии «Портрет учителя». В ходе мероприятия ребята в различных техниках арт-терапии создавали портреты своих любимых учителей, делились эмоциями и интересными случаями из школьной жизни.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Белая 3d бумага</dc:title>
  <dc:creator>obstinate</dc:creator>
  <dc:description>Шаблон презентации с сайта https://presentation-creation.ru/</dc:description>
  <cp:lastModifiedBy>Julia</cp:lastModifiedBy>
  <cp:revision>836</cp:revision>
  <dcterms:created xsi:type="dcterms:W3CDTF">2018-02-25T09:09:03Z</dcterms:created>
  <dcterms:modified xsi:type="dcterms:W3CDTF">2023-04-11T09:11:37Z</dcterms:modified>
</cp:coreProperties>
</file>