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9" r:id="rId3"/>
    <p:sldId id="263" r:id="rId4"/>
    <p:sldId id="282" r:id="rId5"/>
    <p:sldId id="280" r:id="rId6"/>
    <p:sldId id="281" r:id="rId7"/>
    <p:sldId id="264" r:id="rId8"/>
    <p:sldId id="266" r:id="rId9"/>
    <p:sldId id="265" r:id="rId10"/>
    <p:sldId id="260" r:id="rId11"/>
    <p:sldId id="267" r:id="rId12"/>
    <p:sldId id="268" r:id="rId13"/>
    <p:sldId id="285" r:id="rId14"/>
    <p:sldId id="284" r:id="rId15"/>
    <p:sldId id="286" r:id="rId16"/>
    <p:sldId id="269" r:id="rId17"/>
    <p:sldId id="258" r:id="rId18"/>
    <p:sldId id="270" r:id="rId19"/>
    <p:sldId id="271" r:id="rId20"/>
    <p:sldId id="288" r:id="rId21"/>
    <p:sldId id="275" r:id="rId22"/>
    <p:sldId id="261" r:id="rId23"/>
    <p:sldId id="276" r:id="rId24"/>
    <p:sldId id="278" r:id="rId25"/>
    <p:sldId id="277" r:id="rId26"/>
    <p:sldId id="279" r:id="rId27"/>
    <p:sldId id="272" r:id="rId28"/>
    <p:sldId id="257" r:id="rId29"/>
    <p:sldId id="273" r:id="rId30"/>
    <p:sldId id="287" r:id="rId31"/>
    <p:sldId id="27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333CA-6C12-4445-A8F7-462E511812F0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AB900-BA27-46C7-918F-F4B3A4F69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186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AB900-BA27-46C7-918F-F4B3A4F69CF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84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1104-8AE2-4790-B616-C79CF22A1872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349A-6F8C-4F79-BD76-D9623C5514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1104-8AE2-4790-B616-C79CF22A1872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349A-6F8C-4F79-BD76-D9623C5514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1104-8AE2-4790-B616-C79CF22A1872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349A-6F8C-4F79-BD76-D9623C551493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1104-8AE2-4790-B616-C79CF22A1872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349A-6F8C-4F79-BD76-D9623C55149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1104-8AE2-4790-B616-C79CF22A1872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349A-6F8C-4F79-BD76-D9623C5514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1104-8AE2-4790-B616-C79CF22A1872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349A-6F8C-4F79-BD76-D9623C55149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1104-8AE2-4790-B616-C79CF22A1872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349A-6F8C-4F79-BD76-D9623C5514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1104-8AE2-4790-B616-C79CF22A1872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349A-6F8C-4F79-BD76-D9623C5514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1104-8AE2-4790-B616-C79CF22A1872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349A-6F8C-4F79-BD76-D9623C5514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1104-8AE2-4790-B616-C79CF22A1872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349A-6F8C-4F79-BD76-D9623C551493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1104-8AE2-4790-B616-C79CF22A1872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349A-6F8C-4F79-BD76-D9623C55149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66E1104-8AE2-4790-B616-C79CF22A1872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A7B349A-6F8C-4F79-BD76-D9623C55149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174023">
            <a:off x="685800" y="692696"/>
            <a:ext cx="4390256" cy="172819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 Ленинградом,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родился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рос…»  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Романов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6096" y="908720"/>
            <a:ext cx="2376264" cy="47049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F:\АНДРЕЙ\romanov_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2320"/>
            <a:ext cx="3168352" cy="628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ина Ивановна\Desktop\198034_cover.jpg.1050x700_q95_crop_upsca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50006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61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8328"/>
            <a:ext cx="3754760" cy="93043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Вдали от городской суеты</a:t>
            </a:r>
            <a:endParaRPr lang="ru-RU" sz="2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4673243" cy="30963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8075"/>
            <a:ext cx="4176464" cy="2769883"/>
          </a:xfrm>
        </p:spPr>
      </p:pic>
      <p:pic>
        <p:nvPicPr>
          <p:cNvPr id="2050" name="Picture 2" descr="F:\АНДРЕЙ\старые фото\38790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80709"/>
            <a:ext cx="3456384" cy="521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0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338328"/>
            <a:ext cx="3250704" cy="1252728"/>
          </a:xfrm>
        </p:spPr>
        <p:txBody>
          <a:bodyPr/>
          <a:lstStyle/>
          <a:p>
            <a:r>
              <a:rPr lang="ru-RU" b="1" dirty="0" smtClean="0"/>
              <a:t>Семья</a:t>
            </a:r>
            <a:endParaRPr lang="ru-RU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68960"/>
            <a:ext cx="4291702" cy="324722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731920" cy="2477492"/>
          </a:xfrm>
        </p:spPr>
      </p:pic>
      <p:sp>
        <p:nvSpPr>
          <p:cNvPr id="7" name="TextBox 6"/>
          <p:cNvSpPr txBox="1"/>
          <p:nvPr/>
        </p:nvSpPr>
        <p:spPr>
          <a:xfrm rot="566389">
            <a:off x="4481963" y="2667678"/>
            <a:ext cx="43782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СВЕТ 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СОТВОРЕНИЯ МИРА</a:t>
            </a:r>
            <a:endParaRPr lang="ru-RU" sz="14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4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Я назвал бы Вселенную именем  долгим твоим,</a:t>
            </a:r>
            <a:endParaRPr lang="ru-RU" sz="14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победив небытьё, не успев насладиться победой...</a:t>
            </a:r>
            <a:endParaRPr lang="ru-RU" sz="14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Разбежались трамваи, как будто Персей с Андромедой, –</a:t>
            </a:r>
            <a:endParaRPr lang="ru-RU" sz="14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опустела жилплощадь, чтоб места хватило двоим.</a:t>
            </a:r>
            <a:endParaRPr lang="ru-RU" sz="14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4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Равнодушный рассвет </a:t>
            </a:r>
            <a:endParaRPr lang="ru-RU" sz="14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прикоснулся  к твоим волосам,</a:t>
            </a:r>
            <a:endParaRPr lang="ru-RU" sz="14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в ожиданье морозов надел он походные унты...</a:t>
            </a:r>
            <a:endParaRPr lang="ru-RU" sz="14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Чтоб тебя отыскать –</a:t>
            </a:r>
            <a:endParaRPr lang="ru-RU" sz="14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мне отпущены были секунды, –</a:t>
            </a:r>
            <a:endParaRPr lang="ru-RU" sz="14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если на слово верить космическим звёздным 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часам…</a:t>
            </a:r>
            <a:endParaRPr lang="ru-RU" sz="14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707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980728"/>
            <a:ext cx="4392488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Дети и внуки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4392488" cy="598473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88840"/>
            <a:ext cx="3118575" cy="4706796"/>
          </a:xfrm>
        </p:spPr>
      </p:pic>
      <p:sp>
        <p:nvSpPr>
          <p:cNvPr id="9" name="TextBox 8"/>
          <p:cNvSpPr txBox="1"/>
          <p:nvPr/>
        </p:nvSpPr>
        <p:spPr>
          <a:xfrm>
            <a:off x="5580112" y="580526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с</a:t>
            </a:r>
            <a:r>
              <a:rPr lang="ru-RU" b="1" dirty="0" smtClean="0">
                <a:latin typeface="Arial Black" panose="020B0A04020102020204" pitchFamily="34" charset="0"/>
              </a:rPr>
              <a:t>ын Вячеслав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6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68760"/>
            <a:ext cx="3456383" cy="519840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08920"/>
            <a:ext cx="3322712" cy="1440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Вячеслав Андреевич Романов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7" y="2852936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Вячеслав Андреевич Романов</a:t>
            </a:r>
            <a:r>
              <a:rPr lang="ru-RU" sz="2000" b="1" dirty="0" smtClean="0"/>
              <a:t>, 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юрист, известный адвокат   в Санкт-Петербурге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19872" y="5723964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сын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155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338328"/>
            <a:ext cx="5122912" cy="125272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Екатерина Андреевна Романова, </a:t>
            </a:r>
            <a:br>
              <a:rPr lang="ru-RU" sz="2800" dirty="0" smtClean="0"/>
            </a:br>
            <a:r>
              <a:rPr lang="ru-RU" sz="2800" dirty="0" smtClean="0"/>
              <a:t>оперная певица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2527192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8200" y="1484785"/>
            <a:ext cx="3822192" cy="792088"/>
          </a:xfrm>
        </p:spPr>
        <p:txBody>
          <a:bodyPr/>
          <a:lstStyle/>
          <a:p>
            <a:r>
              <a:rPr lang="ru-RU" b="1" dirty="0" smtClean="0"/>
              <a:t>дочь</a:t>
            </a:r>
            <a:endParaRPr lang="ru-RU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24" y="2564904"/>
            <a:ext cx="5422659" cy="4065315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2952328" cy="5686229"/>
          </a:xfrm>
        </p:spPr>
      </p:pic>
    </p:spTree>
    <p:extLst>
      <p:ext uri="{BB962C8B-B14F-4D97-AF65-F5344CB8AC3E}">
        <p14:creationId xmlns:p14="http://schemas.microsoft.com/office/powerpoint/2010/main" val="137939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59124"/>
            <a:ext cx="4276673" cy="517703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4402832" cy="1252728"/>
          </a:xfrm>
        </p:spPr>
        <p:txBody>
          <a:bodyPr/>
          <a:lstStyle/>
          <a:p>
            <a:r>
              <a:rPr lang="ru-RU" dirty="0" smtClean="0"/>
              <a:t>Начало пути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988840"/>
            <a:ext cx="432048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По окончании школы № 190 при ЛВХПУ 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ru-RU" dirty="0" smtClean="0">
                <a:latin typeface="Times New Roman"/>
                <a:ea typeface="Times New Roman"/>
              </a:rPr>
              <a:t>им</a:t>
            </a:r>
            <a:r>
              <a:rPr lang="ru-RU" dirty="0">
                <a:latin typeface="Times New Roman"/>
                <a:ea typeface="Times New Roman"/>
              </a:rPr>
              <a:t>. Мухиной </a:t>
            </a:r>
            <a:r>
              <a:rPr lang="ru-RU" dirty="0" smtClean="0">
                <a:latin typeface="Times New Roman"/>
                <a:ea typeface="Times New Roman"/>
              </a:rPr>
              <a:t>(</a:t>
            </a:r>
            <a:r>
              <a:rPr lang="ru-RU" dirty="0">
                <a:latin typeface="Times New Roman"/>
                <a:ea typeface="Times New Roman"/>
              </a:rPr>
              <a:t>Штиглица) в 1963 </a:t>
            </a:r>
            <a:r>
              <a:rPr lang="ru-RU" dirty="0" smtClean="0">
                <a:latin typeface="Times New Roman"/>
                <a:ea typeface="Times New Roman"/>
              </a:rPr>
              <a:t>году</a:t>
            </a:r>
          </a:p>
          <a:p>
            <a:r>
              <a:rPr lang="ru-RU" dirty="0" smtClean="0">
                <a:latin typeface="Times New Roman"/>
                <a:ea typeface="Times New Roman"/>
              </a:rPr>
              <a:t>поступил </a:t>
            </a:r>
            <a:r>
              <a:rPr lang="ru-RU" dirty="0">
                <a:latin typeface="Times New Roman"/>
                <a:ea typeface="Times New Roman"/>
              </a:rPr>
              <a:t>в </a:t>
            </a:r>
            <a:r>
              <a:rPr lang="ru-RU" dirty="0" smtClean="0">
                <a:latin typeface="Times New Roman"/>
                <a:ea typeface="Times New Roman"/>
              </a:rPr>
              <a:t>Ленинградский</a:t>
            </a:r>
          </a:p>
          <a:p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Политехнический институт. 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ru-RU" dirty="0" smtClean="0">
                <a:latin typeface="Times New Roman"/>
                <a:ea typeface="Times New Roman"/>
              </a:rPr>
              <a:t>Однако </a:t>
            </a:r>
            <a:r>
              <a:rPr lang="ru-RU" dirty="0">
                <a:latin typeface="Times New Roman"/>
                <a:ea typeface="Times New Roman"/>
              </a:rPr>
              <a:t>после 2-го курса по </a:t>
            </a:r>
            <a:r>
              <a:rPr lang="ru-RU" dirty="0" smtClean="0">
                <a:latin typeface="Times New Roman"/>
                <a:ea typeface="Times New Roman"/>
              </a:rPr>
              <a:t>собственному</a:t>
            </a:r>
          </a:p>
          <a:p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желанию перевелся в ЛИИЖТ, 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ru-RU" dirty="0" smtClean="0">
                <a:latin typeface="Times New Roman"/>
                <a:ea typeface="Times New Roman"/>
              </a:rPr>
              <a:t>который </a:t>
            </a:r>
            <a:r>
              <a:rPr lang="ru-RU" dirty="0">
                <a:latin typeface="Times New Roman"/>
                <a:ea typeface="Times New Roman"/>
              </a:rPr>
              <a:t>успешно </a:t>
            </a:r>
            <a:r>
              <a:rPr lang="ru-RU" dirty="0" smtClean="0">
                <a:latin typeface="Times New Roman"/>
                <a:ea typeface="Times New Roman"/>
              </a:rPr>
              <a:t>закончил.</a:t>
            </a:r>
          </a:p>
          <a:p>
            <a:endParaRPr lang="ru-RU" sz="1400" b="1" dirty="0" smtClean="0">
              <a:solidFill>
                <a:srgbClr val="303030"/>
              </a:solidFill>
              <a:latin typeface="Helvetica"/>
              <a:ea typeface="Calibri"/>
            </a:endParaRPr>
          </a:p>
          <a:p>
            <a:r>
              <a:rPr lang="ru-RU" sz="1400" b="1" i="1" dirty="0" smtClean="0">
                <a:solidFill>
                  <a:srgbClr val="303030"/>
                </a:solidFill>
                <a:latin typeface="Helvetica"/>
                <a:ea typeface="Calibri"/>
              </a:rPr>
              <a:t>«- </a:t>
            </a:r>
            <a:r>
              <a:rPr lang="ru-RU" sz="1400" b="1" i="1" dirty="0">
                <a:solidFill>
                  <a:srgbClr val="303030"/>
                </a:solidFill>
                <a:latin typeface="Helvetica"/>
                <a:ea typeface="Calibri"/>
              </a:rPr>
              <a:t>Отец учил меня, никогда не идти на поводу у «всех». Поэтому я индивидуалист. Будучи учеником обычной средней школы на Лиговке, я подался в кружок рисования, а в Средней художественной школе начал рифмовать </a:t>
            </a:r>
            <a:r>
              <a:rPr lang="ru-RU" sz="1400" b="1" i="1" dirty="0" smtClean="0">
                <a:solidFill>
                  <a:srgbClr val="303030"/>
                </a:solidFill>
                <a:latin typeface="Helvetica"/>
                <a:ea typeface="Calibri"/>
              </a:rPr>
              <a:t>стишки»/ А. Романов </a:t>
            </a:r>
            <a:endParaRPr lang="ru-RU" sz="1400" b="1" i="1" dirty="0" smtClean="0">
              <a:latin typeface="Times New Roman"/>
              <a:ea typeface="Times New Roman"/>
            </a:endParaRPr>
          </a:p>
          <a:p>
            <a:endParaRPr lang="ru-RU" dirty="0" smtClean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530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3528392" cy="125272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Андрей Романов - художник</a:t>
            </a:r>
            <a:endParaRPr lang="ru-RU" sz="32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132856"/>
            <a:ext cx="4586877" cy="38164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45024"/>
            <a:ext cx="3822700" cy="2867025"/>
          </a:xfrm>
        </p:spPr>
      </p:pic>
      <p:pic>
        <p:nvPicPr>
          <p:cNvPr id="1026" name="Picture 2" descr="C:\Users\Нина Ивановна\Desktop\А.Р\mwJcotUNasI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80728"/>
            <a:ext cx="32340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5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768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Андрей Романов - поэт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4664"/>
            <a:ext cx="3240360" cy="5976663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3096344" cy="5107952"/>
          </a:xfrm>
        </p:spPr>
      </p:pic>
    </p:spTree>
    <p:extLst>
      <p:ext uri="{BB962C8B-B14F-4D97-AF65-F5344CB8AC3E}">
        <p14:creationId xmlns:p14="http://schemas.microsoft.com/office/powerpoint/2010/main" val="301979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4402832" cy="125272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«Я городом полон…»</a:t>
            </a:r>
            <a:endParaRPr lang="ru-RU" sz="32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0096">
            <a:off x="739757" y="1660450"/>
            <a:ext cx="4931353" cy="363263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20688"/>
            <a:ext cx="2520280" cy="6117868"/>
          </a:xfrm>
        </p:spPr>
      </p:pic>
      <p:sp>
        <p:nvSpPr>
          <p:cNvPr id="3" name="TextBox 2"/>
          <p:cNvSpPr txBox="1"/>
          <p:nvPr/>
        </p:nvSpPr>
        <p:spPr>
          <a:xfrm>
            <a:off x="1691680" y="5877272"/>
            <a:ext cx="6485533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303030"/>
                </a:solidFill>
                <a:latin typeface="inherit"/>
                <a:ea typeface="Times New Roman"/>
                <a:cs typeface="Helvetica"/>
              </a:rPr>
              <a:t>Я, гранитный город открывая,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303030"/>
                </a:solidFill>
                <a:latin typeface="inherit"/>
                <a:ea typeface="Times New Roman"/>
                <a:cs typeface="Helvetica"/>
              </a:rPr>
              <a:t>От прохожих счастья не таю…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338328"/>
            <a:ext cx="2160240" cy="3234688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И </a:t>
            </a:r>
            <a:r>
              <a:rPr lang="ru-RU" sz="1400" dirty="0" err="1" smtClean="0"/>
              <a:t>нИад</a:t>
            </a:r>
            <a:endParaRPr lang="ru-RU" sz="1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800">
            <a:off x="381303" y="3899099"/>
            <a:ext cx="3672408" cy="2497237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99906"/>
            <a:ext cx="5190852" cy="3596542"/>
          </a:xfrm>
        </p:spPr>
      </p:pic>
      <p:pic>
        <p:nvPicPr>
          <p:cNvPr id="2050" name="Picture 2" descr="C:\Users\Нина Ивановна\Desktop\А.Р\1678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96448"/>
            <a:ext cx="3816424" cy="257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299786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Наша юность ушла,</a:t>
            </a:r>
          </a:p>
          <a:p>
            <a:r>
              <a:rPr lang="ru-RU" sz="1600" b="1" dirty="0" smtClean="0"/>
              <a:t>простудившись на встречном ветру,</a:t>
            </a:r>
          </a:p>
          <a:p>
            <a:r>
              <a:rPr lang="ru-RU" sz="1600" b="1" dirty="0" smtClean="0"/>
              <a:t>образумилась Лиговка,</a:t>
            </a:r>
          </a:p>
          <a:p>
            <a:r>
              <a:rPr lang="ru-RU" sz="1600" b="1" dirty="0" smtClean="0"/>
              <a:t>Мойка не знает сомнений.</a:t>
            </a:r>
          </a:p>
          <a:p>
            <a:r>
              <a:rPr lang="ru-RU" sz="1600" b="1" dirty="0" smtClean="0"/>
              <a:t>И над Невской губой, </a:t>
            </a:r>
          </a:p>
          <a:p>
            <a:r>
              <a:rPr lang="ru-RU" sz="1600" b="1" dirty="0" smtClean="0"/>
              <a:t>в предстоящем бреду наводнений, </a:t>
            </a:r>
          </a:p>
          <a:p>
            <a:r>
              <a:rPr lang="ru-RU" sz="1600" b="1" dirty="0" smtClean="0"/>
              <a:t>ты мне шепчешь сквозь вьюгу,</a:t>
            </a:r>
          </a:p>
          <a:p>
            <a:r>
              <a:rPr lang="ru-RU" sz="1600" b="1" dirty="0" smtClean="0"/>
              <a:t>что я никогда не умру.</a:t>
            </a:r>
          </a:p>
          <a:p>
            <a:r>
              <a:rPr lang="ru-RU" sz="1600" b="1" i="1" dirty="0" smtClean="0"/>
              <a:t>                                                  А. Романов</a:t>
            </a:r>
            <a:endParaRPr lang="ru-RU" sz="16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404664"/>
            <a:ext cx="580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FFFF"/>
                </a:solidFill>
              </a:rPr>
              <a:t>Петербург Андрея </a:t>
            </a:r>
            <a:r>
              <a:rPr lang="ru-RU" sz="2800" b="1" dirty="0" smtClean="0">
                <a:solidFill>
                  <a:srgbClr val="FFFFFF"/>
                </a:solidFill>
              </a:rPr>
              <a:t>  Романова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3043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1728192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PT Serif"/>
              </a:rPr>
              <a:t>РOMАНОВ Андрей Владимирович </a:t>
            </a:r>
            <a:r>
              <a:rPr lang="ru-RU" sz="2800" b="1" dirty="0" smtClean="0">
                <a:latin typeface="PT Serif"/>
              </a:rPr>
              <a:t/>
            </a:r>
            <a:br>
              <a:rPr lang="ru-RU" sz="2800" b="1" dirty="0" smtClean="0">
                <a:latin typeface="PT Serif"/>
              </a:rPr>
            </a:br>
            <a:r>
              <a:rPr lang="ru-RU" sz="2800" b="1" i="1" dirty="0" smtClean="0">
                <a:latin typeface="PT Serif"/>
              </a:rPr>
              <a:t>(2.01.1945 –</a:t>
            </a:r>
            <a:r>
              <a:rPr lang="ru-RU" sz="2800" b="1" i="1" dirty="0">
                <a:latin typeface="PT Serif"/>
              </a:rPr>
              <a:t>28.05.2014) </a:t>
            </a:r>
            <a:r>
              <a:rPr lang="ru-RU" sz="2800" b="1" i="1" dirty="0" smtClean="0">
                <a:latin typeface="PT Serif"/>
              </a:rPr>
              <a:t>-</a:t>
            </a:r>
            <a:r>
              <a:rPr lang="ru-RU" sz="2800" b="1" i="1" dirty="0">
                <a:latin typeface="PT Serif"/>
              </a:rPr>
              <a:t> 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i="1" dirty="0">
                <a:latin typeface="PT Serif"/>
              </a:rPr>
              <a:t>поэт, переводчик, публицист, общественный </a:t>
            </a:r>
            <a:r>
              <a:rPr lang="ru-RU" sz="2800" b="1" i="1" dirty="0" smtClean="0">
                <a:latin typeface="PT Serif"/>
              </a:rPr>
              <a:t>деятель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636912"/>
            <a:ext cx="7848872" cy="352839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PT Serif"/>
              </a:rPr>
              <a:t>Отец</a:t>
            </a:r>
            <a:r>
              <a:rPr lang="ru-RU" dirty="0">
                <a:solidFill>
                  <a:schemeClr val="tx1"/>
                </a:solidFill>
                <a:latin typeface="PT Serif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PT Serif"/>
              </a:rPr>
              <a:t> - </a:t>
            </a:r>
            <a:r>
              <a:rPr lang="ru-RU" dirty="0">
                <a:solidFill>
                  <a:schemeClr val="tx1"/>
                </a:solidFill>
                <a:latin typeface="PT Serif"/>
              </a:rPr>
              <a:t>профессор Ленинградского политехнического института, родоначальник русской авто­матики и телемеханики, потомок священнослужительского рода </a:t>
            </a:r>
            <a:r>
              <a:rPr lang="ru-RU" dirty="0" smtClean="0">
                <a:solidFill>
                  <a:schemeClr val="tx1"/>
                </a:solidFill>
                <a:latin typeface="PT Serif"/>
              </a:rPr>
              <a:t>Романовых. </a:t>
            </a:r>
            <a:r>
              <a:rPr lang="ru-RU" dirty="0">
                <a:solidFill>
                  <a:schemeClr val="tx1"/>
                </a:solidFill>
                <a:latin typeface="PT Serif"/>
              </a:rPr>
              <a:t>У него был аспирантом Даниил </a:t>
            </a:r>
            <a:r>
              <a:rPr lang="ru-RU" dirty="0" smtClean="0">
                <a:solidFill>
                  <a:schemeClr val="tx1"/>
                </a:solidFill>
                <a:latin typeface="PT Serif"/>
              </a:rPr>
              <a:t>Гра­нин, будущий известный писатель.</a:t>
            </a:r>
          </a:p>
          <a:p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  <a:latin typeface="PT Serif"/>
              </a:rPr>
              <a:t>Дед </a:t>
            </a:r>
            <a:r>
              <a:rPr lang="ru-RU" dirty="0">
                <a:solidFill>
                  <a:schemeClr val="tx1"/>
                </a:solidFill>
                <a:latin typeface="PT Serif"/>
              </a:rPr>
              <a:t>закончил </a:t>
            </a:r>
            <a:r>
              <a:rPr lang="ru-RU" dirty="0" smtClean="0">
                <a:solidFill>
                  <a:schemeClr val="tx1"/>
                </a:solidFill>
                <a:latin typeface="PT Serif"/>
              </a:rPr>
              <a:t>Петербургскую </a:t>
            </a:r>
            <a:r>
              <a:rPr lang="ru-RU" dirty="0">
                <a:solidFill>
                  <a:schemeClr val="tx1"/>
                </a:solidFill>
                <a:latin typeface="PT Serif"/>
              </a:rPr>
              <a:t>православ­ную академию </a:t>
            </a:r>
            <a:r>
              <a:rPr lang="ru-RU" dirty="0" smtClean="0">
                <a:solidFill>
                  <a:schemeClr val="tx1"/>
                </a:solidFill>
                <a:latin typeface="PT Serif"/>
              </a:rPr>
              <a:t>и                            </a:t>
            </a:r>
            <a:r>
              <a:rPr lang="ru-RU" dirty="0">
                <a:solidFill>
                  <a:schemeClr val="tx1"/>
                </a:solidFill>
                <a:latin typeface="PT Serif"/>
              </a:rPr>
              <a:t>до революции слу­жил управляющим имением импе­ратора </a:t>
            </a:r>
            <a:r>
              <a:rPr lang="ru-RU" dirty="0" smtClean="0">
                <a:solidFill>
                  <a:schemeClr val="tx1"/>
                </a:solidFill>
                <a:latin typeface="PT Serif"/>
              </a:rPr>
              <a:t>                   в </a:t>
            </a:r>
            <a:r>
              <a:rPr lang="ru-RU" dirty="0">
                <a:solidFill>
                  <a:schemeClr val="tx1"/>
                </a:solidFill>
                <a:latin typeface="PT Serif"/>
              </a:rPr>
              <a:t>Байрам-Али. </a:t>
            </a:r>
            <a:endParaRPr lang="ru-RU" dirty="0" smtClean="0">
              <a:solidFill>
                <a:schemeClr val="tx1"/>
              </a:solidFill>
              <a:latin typeface="PT Serif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PT Serif"/>
              </a:rPr>
              <a:t>Бабушка</a:t>
            </a:r>
            <a:r>
              <a:rPr lang="ru-RU" dirty="0" smtClean="0">
                <a:solidFill>
                  <a:schemeClr val="tx1"/>
                </a:solidFill>
                <a:latin typeface="PT Serif"/>
              </a:rPr>
              <a:t> </a:t>
            </a:r>
            <a:r>
              <a:rPr lang="ru-RU" dirty="0">
                <a:solidFill>
                  <a:schemeClr val="tx1"/>
                </a:solidFill>
                <a:latin typeface="PT Serif"/>
              </a:rPr>
              <a:t>за­кончила Институт благородных девиц (Смольный</a:t>
            </a:r>
            <a:r>
              <a:rPr lang="ru-RU" dirty="0" smtClean="0">
                <a:solidFill>
                  <a:schemeClr val="tx1"/>
                </a:solidFill>
                <a:latin typeface="PT Serif"/>
              </a:rPr>
              <a:t>).</a:t>
            </a:r>
            <a:endParaRPr lang="ru-RU" dirty="0">
              <a:solidFill>
                <a:schemeClr val="tx1"/>
              </a:solidFill>
              <a:latin typeface="PT Serif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PT Serif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PT Serif"/>
              </a:rPr>
              <a:t>Мать</a:t>
            </a:r>
            <a:r>
              <a:rPr lang="ru-RU" dirty="0">
                <a:solidFill>
                  <a:schemeClr val="tx1"/>
                </a:solidFill>
                <a:latin typeface="PT Serif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PT Serif"/>
              </a:rPr>
              <a:t>- коренная </a:t>
            </a:r>
            <a:r>
              <a:rPr lang="ru-RU" dirty="0">
                <a:solidFill>
                  <a:schemeClr val="tx1"/>
                </a:solidFill>
                <a:latin typeface="PT Serif"/>
              </a:rPr>
              <a:t>пе­тербурженка, блокадница.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6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22520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 "Радуга", руководимое Еленой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Андреевной</a:t>
            </a:r>
            <a:b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Вечтомовой,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объединяло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авторов, которые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выросли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сильных поэтов.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 и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Юрий Оболенцев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Александр Люлин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Рогнеда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Колбанцева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Зазулин, Юрий Колкер,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Галина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Юрьева.</a:t>
            </a:r>
            <a:b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049790"/>
            <a:ext cx="2033625" cy="3115514"/>
          </a:xfrm>
        </p:spPr>
      </p:pic>
      <p:pic>
        <p:nvPicPr>
          <p:cNvPr id="1026" name="Picture 2" descr="C:\Users\Нина Ивановна\Desktop\800px-2010_09_08_no-06_SPb_YK_at_F-Chistyakov's_grave'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280658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18841"/>
            <a:ext cx="3039957" cy="3446463"/>
          </a:xfrm>
        </p:spPr>
      </p:pic>
      <p:pic>
        <p:nvPicPr>
          <p:cNvPr id="1027" name="Picture 3" descr="F:\АНДРЕЙ\А. Романов, порт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266">
            <a:off x="5591254" y="535436"/>
            <a:ext cx="2954511" cy="195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6237312"/>
            <a:ext cx="1848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Юрий Колкер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74131" y="6237312"/>
            <a:ext cx="3602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     Галина Юрьева и Николай Зазулин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48264" y="6237312"/>
            <a:ext cx="1644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Юрий Оболенцев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88224" y="2623059"/>
            <a:ext cx="1651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Андрей Романов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02359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8058634" cy="561662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  поэтами-друзьями в Гатчине</a:t>
            </a:r>
            <a:endParaRPr lang="ru-RU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27585" y="5877273"/>
            <a:ext cx="7416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С 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</a:rPr>
              <a:t>1979 года руководил литературным объединением в г. Пикалево. </a:t>
            </a:r>
            <a:endParaRPr lang="ru-RU" sz="14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Работа 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</a:rPr>
              <a:t>велась в содружестве с другими объединениями «Радуга», «Ижорец» </a:t>
            </a: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(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</a:rPr>
              <a:t>г. Колпино), «Тосненская сторонка», «Меридиан» (г. Гатчина). </a:t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ru-RU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8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2276872"/>
            <a:ext cx="7372634" cy="423593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      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друзей художников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ныне признанными художниками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Анатолием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Евменовым, Леонидом Соколовым, Виктором Альтманом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        и другими одноклассниками по художественно школе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1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Общественная деятельность </a:t>
            </a:r>
            <a:br>
              <a:rPr lang="ru-RU" sz="3600" b="1" dirty="0" smtClean="0"/>
            </a:br>
            <a:r>
              <a:rPr lang="ru-RU" sz="3600" b="1" dirty="0" smtClean="0"/>
              <a:t>Андрея Владимировича Романова</a:t>
            </a:r>
            <a:endParaRPr lang="ru-RU" sz="36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4398764" cy="329907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4320480" cy="3240360"/>
          </a:xfrm>
        </p:spPr>
      </p:pic>
      <p:sp>
        <p:nvSpPr>
          <p:cNvPr id="10" name="TextBox 9"/>
          <p:cNvSpPr txBox="1"/>
          <p:nvPr/>
        </p:nvSpPr>
        <p:spPr>
          <a:xfrm>
            <a:off x="755576" y="5229200"/>
            <a:ext cx="2669642" cy="108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303030"/>
                </a:solidFill>
                <a:latin typeface="inherit"/>
                <a:ea typeface="Times New Roman"/>
                <a:cs typeface="Helvetica"/>
              </a:rPr>
              <a:t>Вот </a:t>
            </a:r>
            <a:r>
              <a:rPr lang="ru-RU" sz="1400" b="1" i="1" dirty="0">
                <a:solidFill>
                  <a:srgbClr val="303030"/>
                </a:solidFill>
                <a:latin typeface="inherit"/>
                <a:ea typeface="Times New Roman"/>
                <a:cs typeface="Helvetica"/>
              </a:rPr>
              <a:t>он мой обводный дом,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303030"/>
                </a:solidFill>
                <a:latin typeface="inherit"/>
                <a:ea typeface="Times New Roman"/>
                <a:cs typeface="Helvetica"/>
              </a:rPr>
              <a:t>Вот моя округа,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303030"/>
                </a:solidFill>
                <a:latin typeface="inherit"/>
                <a:ea typeface="Times New Roman"/>
                <a:cs typeface="Helvetica"/>
              </a:rPr>
              <a:t>Мы живем в краю родном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303030"/>
                </a:solidFill>
                <a:latin typeface="inherit"/>
                <a:ea typeface="Times New Roman"/>
                <a:cs typeface="Helvetica"/>
              </a:rPr>
              <a:t>Близко друг от </a:t>
            </a:r>
            <a:r>
              <a:rPr lang="ru-RU" sz="1400" b="1" i="1" dirty="0" smtClean="0">
                <a:solidFill>
                  <a:srgbClr val="303030"/>
                </a:solidFill>
                <a:latin typeface="inherit"/>
                <a:ea typeface="Times New Roman"/>
                <a:cs typeface="Helvetica"/>
              </a:rPr>
              <a:t>друга…  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789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332656"/>
            <a:ext cx="2232248" cy="20882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4" y="2969419"/>
            <a:ext cx="4357191" cy="326789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068960"/>
            <a:ext cx="4416491" cy="3312368"/>
          </a:xfrm>
        </p:spPr>
      </p:pic>
      <p:pic>
        <p:nvPicPr>
          <p:cNvPr id="1026" name="Picture 2" descr="C:\Users\Нина Ивановна\Desktop\А.Р\N75LbBeyie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192234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ина Ивановна\Desktop\А.Р\lA-G0MUPWf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83025"/>
            <a:ext cx="1580576" cy="185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ина Ивановна\Desktop\А.Р\rUmQAv3fyG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648"/>
            <a:ext cx="2909907" cy="242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256490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Подготовка передачи на Радио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76056" y="2852936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Презентация сборника «Медвежьи песни»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22793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3970784" cy="122413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Литературные </a:t>
            </a:r>
            <a:br>
              <a:rPr lang="ru-RU" sz="2800" b="1" dirty="0" smtClean="0"/>
            </a:br>
            <a:r>
              <a:rPr lang="ru-RU" sz="2800" b="1" dirty="0" smtClean="0"/>
              <a:t>встречи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2656"/>
            <a:ext cx="4896544" cy="36724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89040"/>
            <a:ext cx="3822700" cy="2867025"/>
          </a:xfrm>
        </p:spPr>
      </p:pic>
      <p:pic>
        <p:nvPicPr>
          <p:cNvPr id="1027" name="Picture 3" descr="F:\АНДРЕЙ\из Интернета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3198">
            <a:off x="251520" y="2910111"/>
            <a:ext cx="4325671" cy="324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8328"/>
            <a:ext cx="8856984" cy="1252728"/>
          </a:xfrm>
        </p:spPr>
        <p:txBody>
          <a:bodyPr>
            <a:normAutofit/>
          </a:bodyPr>
          <a:lstStyle/>
          <a:p>
            <a:r>
              <a:rPr lang="ru-RU" dirty="0" smtClean="0"/>
              <a:t>Победы успешных Проектов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3822700" cy="28670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825" y="1916832"/>
            <a:ext cx="4878817" cy="3659113"/>
          </a:xfrm>
        </p:spPr>
      </p:pic>
      <p:sp>
        <p:nvSpPr>
          <p:cNvPr id="3" name="TextBox 2"/>
          <p:cNvSpPr txBox="1"/>
          <p:nvPr/>
        </p:nvSpPr>
        <p:spPr>
          <a:xfrm>
            <a:off x="251520" y="5301208"/>
            <a:ext cx="3843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культуры А. Соколов,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поэты А. Шацков и А. Романов.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2008 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1" y="5877272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Владимирович Романов - главный редактор альманаха «День поэзии».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Андрей Романов в Стрельне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72816"/>
            <a:ext cx="3097136" cy="47789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6" y="2492896"/>
            <a:ext cx="4896543" cy="3672407"/>
          </a:xfrm>
        </p:spPr>
      </p:pic>
      <p:sp>
        <p:nvSpPr>
          <p:cNvPr id="3" name="TextBox 2"/>
          <p:cNvSpPr txBox="1"/>
          <p:nvPr/>
        </p:nvSpPr>
        <p:spPr>
          <a:xfrm>
            <a:off x="2051720" y="2132856"/>
            <a:ext cx="295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музее Юрия Инге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345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304916"/>
            <a:ext cx="4248472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Наставник молодых поэтов</a:t>
            </a:r>
            <a:endParaRPr lang="ru-RU" sz="2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34" y="1481040"/>
            <a:ext cx="3892430" cy="518832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2976"/>
            <a:ext cx="4416491" cy="3312368"/>
          </a:xfrm>
        </p:spPr>
      </p:pic>
      <p:pic>
        <p:nvPicPr>
          <p:cNvPr id="3074" name="Picture 2" descr="F:\АНДРЕЙ\IMG_1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9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73258"/>
            <a:ext cx="6192688" cy="464451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650512"/>
          </a:xfrm>
        </p:spPr>
        <p:txBody>
          <a:bodyPr>
            <a:no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chemeClr val="bg1"/>
                </a:solidFill>
                <a:latin typeface="inherit"/>
                <a:ea typeface="Times New Roman"/>
                <a:cs typeface="Helvetica"/>
              </a:rPr>
              <a:t>«…</a:t>
            </a:r>
            <a:r>
              <a:rPr lang="ru-RU" sz="2800" b="1" i="1" dirty="0">
                <a:solidFill>
                  <a:schemeClr val="bg1"/>
                </a:solidFill>
                <a:latin typeface="inherit"/>
                <a:ea typeface="Times New Roman"/>
                <a:cs typeface="Helvetica"/>
              </a:rPr>
              <a:t>но на планете голос мой останется,</a:t>
            </a:r>
            <a:r>
              <a:rPr lang="ru-RU" sz="2800" b="1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</a:br>
            <a:r>
              <a:rPr lang="ru-RU" sz="2800" b="1" i="1" dirty="0">
                <a:solidFill>
                  <a:schemeClr val="bg1"/>
                </a:solidFill>
                <a:latin typeface="inherit"/>
                <a:ea typeface="Times New Roman"/>
                <a:cs typeface="Helvetica"/>
              </a:rPr>
              <a:t>как свет давно погаснувшей </a:t>
            </a:r>
            <a:r>
              <a:rPr lang="ru-RU" sz="2800" b="1" i="1" dirty="0" smtClean="0">
                <a:solidFill>
                  <a:schemeClr val="bg1"/>
                </a:solidFill>
                <a:latin typeface="inherit"/>
                <a:ea typeface="Times New Roman"/>
                <a:cs typeface="Helvetica"/>
              </a:rPr>
              <a:t>звезды»</a:t>
            </a:r>
            <a:br>
              <a:rPr lang="ru-RU" sz="2800" b="1" i="1" dirty="0" smtClean="0">
                <a:solidFill>
                  <a:schemeClr val="bg1"/>
                </a:solidFill>
                <a:latin typeface="inherit"/>
                <a:ea typeface="Times New Roman"/>
                <a:cs typeface="Helvetica"/>
              </a:rPr>
            </a:br>
            <a:r>
              <a:rPr lang="ru-RU" sz="2800" b="1" i="1" dirty="0" smtClean="0">
                <a:solidFill>
                  <a:schemeClr val="bg1"/>
                </a:solidFill>
                <a:latin typeface="inherit"/>
                <a:ea typeface="Times New Roman"/>
                <a:cs typeface="Helvetica"/>
              </a:rPr>
              <a:t>                                              </a:t>
            </a:r>
            <a:r>
              <a:rPr lang="ru-RU" sz="2000" b="1" i="1" dirty="0" smtClean="0">
                <a:solidFill>
                  <a:schemeClr val="bg1"/>
                </a:solidFill>
                <a:latin typeface="inherit"/>
                <a:ea typeface="Times New Roman"/>
                <a:cs typeface="Helvetica"/>
              </a:rPr>
              <a:t>А. Романов</a:t>
            </a:r>
            <a:r>
              <a:rPr lang="ru-RU" sz="2000" b="1" i="1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000" b="1" i="1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</a:b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5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338328"/>
            <a:ext cx="4474840" cy="85842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Родные и близкие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5976" y="1412776"/>
            <a:ext cx="1224136" cy="43204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Бабушка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3754829" cy="604867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12160" y="1556793"/>
            <a:ext cx="2458232" cy="504056"/>
          </a:xfrm>
        </p:spPr>
        <p:txBody>
          <a:bodyPr/>
          <a:lstStyle/>
          <a:p>
            <a:r>
              <a:rPr lang="ru-RU" b="1" dirty="0" smtClean="0"/>
              <a:t>Отец</a:t>
            </a:r>
            <a:endParaRPr lang="ru-RU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60848"/>
            <a:ext cx="3024336" cy="4496478"/>
          </a:xfrm>
        </p:spPr>
      </p:pic>
    </p:spTree>
    <p:extLst>
      <p:ext uri="{BB962C8B-B14F-4D97-AF65-F5344CB8AC3E}">
        <p14:creationId xmlns:p14="http://schemas.microsoft.com/office/powerpoint/2010/main" val="367069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338328"/>
            <a:ext cx="3898776" cy="3162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Вне времени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b="1" dirty="0" smtClean="0">
                <a:solidFill>
                  <a:schemeClr val="tx1"/>
                </a:solidFill>
              </a:rPr>
              <a:t>Память о поэте хранит </a:t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>супруга - Рыбакова</a:t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>Валентина Александровна </a:t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800" dirty="0" smtClean="0"/>
              <a:t>Валентина Александровна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4877073" cy="299926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76" y="4077072"/>
            <a:ext cx="4023277" cy="2259950"/>
          </a:xfrm>
        </p:spPr>
      </p:pic>
      <p:pic>
        <p:nvPicPr>
          <p:cNvPr id="1027" name="Picture 3" descr="C:\Users\Нина Ивановна\Desktop\А.Р\gjOMZdxEzg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8131">
            <a:off x="1196713" y="293927"/>
            <a:ext cx="2675731" cy="301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0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098" name="Picture 2" descr="C:\Users\Нина Ивановна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013">
            <a:off x="1052733" y="2202620"/>
            <a:ext cx="560387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44208" y="6453336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Подготовила Симонова Н.И.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65879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9" y="465165"/>
            <a:ext cx="2304256" cy="222657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Блокада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140968"/>
            <a:ext cx="4782807" cy="358710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01" y="200002"/>
            <a:ext cx="4048188" cy="2716812"/>
          </a:xfrm>
        </p:spPr>
      </p:pic>
      <p:pic>
        <p:nvPicPr>
          <p:cNvPr id="1026" name="Picture 2" descr="C:\Users\Нина Ивановна\Desktop\0_ba65b_90c11184_X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6268">
            <a:off x="521347" y="212307"/>
            <a:ext cx="2046967" cy="2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407004">
            <a:off x="4795404" y="3212059"/>
            <a:ext cx="37211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>
              <a:spcAft>
                <a:spcPts val="0"/>
              </a:spcAft>
            </a:pPr>
            <a:r>
              <a:rPr lang="ru-RU" sz="1400" dirty="0" smtClean="0"/>
              <a:t>  </a:t>
            </a:r>
            <a:r>
              <a:rPr lang="ru-RU" sz="1400" b="1" cap="all" dirty="0">
                <a:latin typeface="Times New Roman"/>
                <a:ea typeface="Times New Roman"/>
              </a:rPr>
              <a:t>Фрагменты </a:t>
            </a:r>
            <a:r>
              <a:rPr lang="ru-RU" sz="1400" b="1" cap="all" dirty="0" smtClean="0">
                <a:latin typeface="Times New Roman"/>
                <a:ea typeface="Times New Roman"/>
              </a:rPr>
              <a:t>памяти</a:t>
            </a:r>
            <a:endParaRPr lang="ru-RU" sz="14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В дни, когда со мной</a:t>
            </a:r>
            <a:r>
              <a:rPr lang="ru-RU" sz="1400" b="1" cap="small" dirty="0">
                <a:latin typeface="Times New Roman"/>
                <a:ea typeface="Times New Roman"/>
              </a:rPr>
              <a:t> </a:t>
            </a:r>
            <a:r>
              <a:rPr lang="ru-RU" sz="1400" b="1" dirty="0">
                <a:latin typeface="Times New Roman"/>
                <a:ea typeface="Times New Roman"/>
              </a:rPr>
              <a:t>не стало сладу, </a:t>
            </a:r>
          </a:p>
          <a:p>
            <a:pPr marL="342900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я уже пешком под стол ходил! –</a:t>
            </a:r>
          </a:p>
          <a:p>
            <a:pPr marL="342900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Репродуктор, выживший в блокаду,</a:t>
            </a:r>
          </a:p>
          <a:p>
            <a:pPr marL="342900">
              <a:spcAft>
                <a:spcPts val="0"/>
              </a:spcAft>
              <a:tabLst>
                <a:tab pos="220345" algn="l"/>
              </a:tabLst>
            </a:pPr>
            <a:r>
              <a:rPr lang="ru-RU" sz="1400" b="1" dirty="0">
                <a:latin typeface="Times New Roman"/>
                <a:ea typeface="Times New Roman"/>
              </a:rPr>
              <a:t>О боях в Берлине сообщил.</a:t>
            </a:r>
          </a:p>
          <a:p>
            <a:pPr marL="342900">
              <a:spcAft>
                <a:spcPts val="0"/>
              </a:spcAft>
              <a:tabLst>
                <a:tab pos="220345" algn="l"/>
              </a:tabLst>
            </a:pPr>
            <a:r>
              <a:rPr lang="ru-RU" sz="1400" b="1" dirty="0">
                <a:latin typeface="Times New Roman"/>
                <a:ea typeface="Times New Roman"/>
              </a:rPr>
              <a:t> </a:t>
            </a:r>
          </a:p>
          <a:p>
            <a:pPr marL="342900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С той</a:t>
            </a:r>
            <a:r>
              <a:rPr lang="ru-RU" sz="1400" b="1" cap="small" dirty="0">
                <a:latin typeface="Times New Roman"/>
                <a:ea typeface="Times New Roman"/>
              </a:rPr>
              <a:t> </a:t>
            </a:r>
            <a:r>
              <a:rPr lang="ru-RU" sz="1400" b="1" dirty="0">
                <a:latin typeface="Times New Roman"/>
                <a:ea typeface="Times New Roman"/>
              </a:rPr>
              <a:t>поры, эпохою подхвачен, </a:t>
            </a:r>
          </a:p>
          <a:p>
            <a:pPr marL="342900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я забыл, что значит тишина, – </a:t>
            </a:r>
          </a:p>
          <a:p>
            <a:pPr marL="342900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память детства, так или иначе </a:t>
            </a:r>
          </a:p>
          <a:p>
            <a:pPr marL="342900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для меня с войной</a:t>
            </a:r>
            <a:r>
              <a:rPr lang="ru-RU" sz="1400" b="1" cap="small" dirty="0">
                <a:latin typeface="Times New Roman"/>
                <a:ea typeface="Times New Roman"/>
              </a:rPr>
              <a:t> </a:t>
            </a:r>
            <a:r>
              <a:rPr lang="ru-RU" sz="1400" b="1" dirty="0">
                <a:latin typeface="Times New Roman"/>
                <a:ea typeface="Times New Roman"/>
              </a:rPr>
              <a:t>сопряжена:</a:t>
            </a:r>
          </a:p>
          <a:p>
            <a:pPr marL="342900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 </a:t>
            </a:r>
          </a:p>
          <a:p>
            <a:pPr marL="342900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в ежегодном зареве салюта, </a:t>
            </a:r>
          </a:p>
          <a:p>
            <a:pPr marL="342900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над людьми запруженной Невой, </a:t>
            </a:r>
          </a:p>
          <a:p>
            <a:pPr marL="342900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детства полустёртые минуты </a:t>
            </a:r>
          </a:p>
          <a:p>
            <a:pPr marL="342900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вспыхивают снова предо </a:t>
            </a:r>
            <a:r>
              <a:rPr lang="ru-RU" sz="1400" b="1" dirty="0" smtClean="0">
                <a:latin typeface="Times New Roman"/>
                <a:ea typeface="Times New Roman"/>
              </a:rPr>
              <a:t>мной…</a:t>
            </a:r>
            <a:endParaRPr lang="ru-RU" sz="1400" b="1" dirty="0">
              <a:latin typeface="Times New Roman"/>
              <a:ea typeface="Times New Roman"/>
            </a:endParaRPr>
          </a:p>
          <a:p>
            <a:r>
              <a:rPr lang="ru-RU" sz="1400" b="1" dirty="0" smtClean="0"/>
              <a:t> 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81066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3610744" cy="1252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32656"/>
            <a:ext cx="4800533" cy="3600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924944"/>
            <a:ext cx="3734495" cy="3734495"/>
          </a:xfrm>
        </p:spPr>
      </p:pic>
      <p:pic>
        <p:nvPicPr>
          <p:cNvPr id="1026" name="Picture 2" descr="C:\Users\Нина Ивановна\Desktop\фото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754">
            <a:off x="6100074" y="800794"/>
            <a:ext cx="2102644" cy="190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592" y="4149080"/>
            <a:ext cx="42220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Взойди на мост. И веря, и не веря,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Ступи на хвост мяукнувшего зверя,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Рискни разбить в предчувствии зари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Гороховых подглазий фонари.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нарисуй сомнительную малость: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Трехзначный след на двойственном костре,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Покуда всё, что от тебя осталось,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растворилось в проходном дворе…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338328"/>
            <a:ext cx="3610744" cy="1252728"/>
          </a:xfrm>
        </p:spPr>
        <p:txBody>
          <a:bodyPr/>
          <a:lstStyle/>
          <a:p>
            <a:r>
              <a:rPr lang="ru-RU" b="1" dirty="0" smtClean="0"/>
              <a:t>Память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4944"/>
            <a:ext cx="4908404" cy="37118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938"/>
            <a:ext cx="3822700" cy="2380228"/>
          </a:xfrm>
        </p:spPr>
      </p:pic>
      <p:sp>
        <p:nvSpPr>
          <p:cNvPr id="3" name="TextBox 2"/>
          <p:cNvSpPr txBox="1"/>
          <p:nvPr/>
        </p:nvSpPr>
        <p:spPr>
          <a:xfrm rot="466735">
            <a:off x="5074767" y="3024101"/>
            <a:ext cx="39786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Сквозь памяти скупые строки</a:t>
            </a:r>
            <a:endParaRPr lang="ru-RU" sz="20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я возвращаюсь </a:t>
            </a:r>
            <a:r>
              <a:rPr lang="ru-RU" b="1" dirty="0" smtClean="0">
                <a:latin typeface="Times New Roman"/>
                <a:ea typeface="Times New Roman"/>
              </a:rPr>
              <a:t>иногда</a:t>
            </a:r>
            <a:r>
              <a:rPr lang="ru-RU" sz="2000" b="1" dirty="0">
                <a:latin typeface="Times New Roman"/>
                <a:ea typeface="Times New Roman"/>
              </a:rPr>
              <a:t> </a:t>
            </a:r>
            <a:r>
              <a:rPr lang="ru-RU" b="1" dirty="0" smtClean="0">
                <a:latin typeface="Times New Roman"/>
                <a:ea typeface="Times New Roman"/>
              </a:rPr>
              <a:t>туда</a:t>
            </a:r>
            <a:r>
              <a:rPr lang="ru-RU" b="1" dirty="0">
                <a:latin typeface="Times New Roman"/>
                <a:ea typeface="Times New Roman"/>
              </a:rPr>
              <a:t>,</a:t>
            </a:r>
            <a:endParaRPr lang="ru-RU" sz="20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где в январе жестоком,</a:t>
            </a:r>
            <a:endParaRPr lang="ru-RU" sz="20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в тылу, закованном в снега,</a:t>
            </a:r>
            <a:endParaRPr lang="ru-RU" sz="20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с трудом ворочая лопатой,</a:t>
            </a:r>
            <a:endParaRPr lang="ru-RU" sz="20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борясь с пургой и темнотой,</a:t>
            </a:r>
            <a:endParaRPr lang="ru-RU" sz="20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казался я </a:t>
            </a:r>
            <a:r>
              <a:rPr lang="ru-RU" b="1" dirty="0" smtClean="0">
                <a:latin typeface="Times New Roman"/>
                <a:ea typeface="Times New Roman"/>
              </a:rPr>
              <a:t>себе</a:t>
            </a: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b="1" dirty="0" smtClean="0">
                <a:latin typeface="Times New Roman"/>
                <a:ea typeface="Times New Roman"/>
              </a:rPr>
              <a:t>солдатом</a:t>
            </a:r>
            <a:r>
              <a:rPr lang="ru-RU" b="1" dirty="0">
                <a:latin typeface="Times New Roman"/>
                <a:ea typeface="Times New Roman"/>
              </a:rPr>
              <a:t>,</a:t>
            </a:r>
            <a:endParaRPr lang="ru-RU" sz="2000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принявшим первый в </a:t>
            </a:r>
            <a:r>
              <a:rPr lang="ru-RU" b="1" dirty="0" smtClean="0">
                <a:latin typeface="Times New Roman"/>
                <a:ea typeface="Times New Roman"/>
              </a:rPr>
              <a:t>жизни бой</a:t>
            </a:r>
            <a:endParaRPr lang="ru-RU" b="1" dirty="0">
              <a:latin typeface="Times New Roman"/>
              <a:ea typeface="Times New Roman"/>
            </a:endParaRPr>
          </a:p>
          <a:p>
            <a:pPr marL="342900"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/>
                <a:ea typeface="Times New Roman"/>
              </a:rPr>
              <a:t>                          …</a:t>
            </a:r>
            <a:endParaRPr lang="ru-RU" sz="20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65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4906888" cy="125272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Служба в рядах Советской армии        и трудовая деятельность</a:t>
            </a:r>
            <a:endParaRPr lang="ru-RU" sz="2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05462"/>
            <a:ext cx="4176464" cy="486507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14" y="1052736"/>
            <a:ext cx="3417282" cy="4680520"/>
          </a:xfrm>
        </p:spPr>
      </p:pic>
    </p:spTree>
    <p:extLst>
      <p:ext uri="{BB962C8B-B14F-4D97-AF65-F5344CB8AC3E}">
        <p14:creationId xmlns:p14="http://schemas.microsoft.com/office/powerpoint/2010/main" val="256461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338328"/>
            <a:ext cx="3466728" cy="125272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Строительство дома</a:t>
            </a:r>
            <a:endParaRPr lang="ru-RU" sz="2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12976"/>
            <a:ext cx="5141846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869283"/>
            <a:ext cx="3094511" cy="4223936"/>
          </a:xfrm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5218">
            <a:off x="1043608" y="620688"/>
            <a:ext cx="3834793" cy="254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4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8328"/>
            <a:ext cx="5472608" cy="125272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Посадил дерево, воспитал сына, построил дом…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5186225" cy="403244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52736"/>
            <a:ext cx="3412994" cy="5112568"/>
          </a:xfrm>
        </p:spPr>
      </p:pic>
    </p:spTree>
    <p:extLst>
      <p:ext uri="{BB962C8B-B14F-4D97-AF65-F5344CB8AC3E}">
        <p14:creationId xmlns:p14="http://schemas.microsoft.com/office/powerpoint/2010/main" val="346774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665</TotalTime>
  <Words>539</Words>
  <Application>Microsoft Office PowerPoint</Application>
  <PresentationFormat>Экран (4:3)</PresentationFormat>
  <Paragraphs>129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Волна</vt:lpstr>
      <vt:lpstr>«С Ленинградом,  в котором родился  и рос…»   Андрей Романов</vt:lpstr>
      <vt:lpstr>РOMАНОВ Андрей Владимирович  (2.01.1945 –28.05.2014) -  поэт, переводчик, публицист, общественный деятель</vt:lpstr>
      <vt:lpstr>Родные и близкие</vt:lpstr>
      <vt:lpstr>Блокада</vt:lpstr>
      <vt:lpstr>Презентация PowerPoint</vt:lpstr>
      <vt:lpstr>Память</vt:lpstr>
      <vt:lpstr>Служба в рядах Советской армии        и трудовая деятельность</vt:lpstr>
      <vt:lpstr>Строительство дома</vt:lpstr>
      <vt:lpstr>Посадил дерево, воспитал сына, построил дом…</vt:lpstr>
      <vt:lpstr>Вдали от городской суеты</vt:lpstr>
      <vt:lpstr>Семья</vt:lpstr>
      <vt:lpstr>Дети и внуки</vt:lpstr>
      <vt:lpstr>Вячеслав Андреевич Романов</vt:lpstr>
      <vt:lpstr>Екатерина Андреевна Романова,  оперная певица </vt:lpstr>
      <vt:lpstr>Начало пути</vt:lpstr>
      <vt:lpstr>Андрей Романов - художник</vt:lpstr>
      <vt:lpstr>Андрей Романов - поэт</vt:lpstr>
      <vt:lpstr>«Я городом полон…»</vt:lpstr>
      <vt:lpstr>И нИад</vt:lpstr>
      <vt:lpstr>ЛИТО "Радуга", руководимое Еленой Андреевной  Вечтомовой, объединяло молодых авторов, которые  выросли в сильных поэтов. Андрей Романов и                                                                             Юрий Оболенцев, Александр Люлин и Рогнеда                                                                   Колбанцева, Николай Зазулин, Юрий Колкер,                                                                              Галина Юрьева. </vt:lpstr>
      <vt:lpstr>С  поэтами-друзьями в Гатчине</vt:lpstr>
      <vt:lpstr>        Среди друзей художников  с ныне признанными художниками  Анатолием Евменовым, Леонидом Соколовым, Виктором Альтманом                                             и другими одноклассниками по художественно школе</vt:lpstr>
      <vt:lpstr>Общественная деятельность  Андрея Владимировича Романова</vt:lpstr>
      <vt:lpstr>Презентация PowerPoint</vt:lpstr>
      <vt:lpstr>Литературные  встречи</vt:lpstr>
      <vt:lpstr>Победы успешных Проектов</vt:lpstr>
      <vt:lpstr>Андрей Романов в Стрельне</vt:lpstr>
      <vt:lpstr>Наставник молодых поэтов</vt:lpstr>
      <vt:lpstr>«…но на планете голос мой останется, как свет давно погаснувшей звезды»                                               А. Романов </vt:lpstr>
      <vt:lpstr> Вне времени   Память о поэте хранит  супруга - Рыбакова Валентина Александровна  Валентина Александровна</vt:lpstr>
      <vt:lpstr>Спасибо за внимание!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48</cp:revision>
  <dcterms:created xsi:type="dcterms:W3CDTF">2019-01-01T17:17:50Z</dcterms:created>
  <dcterms:modified xsi:type="dcterms:W3CDTF">2022-01-13T20:19:05Z</dcterms:modified>
</cp:coreProperties>
</file>