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3" r:id="rId5"/>
    <p:sldId id="261" r:id="rId6"/>
    <p:sldId id="262" r:id="rId7"/>
    <p:sldId id="264"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433" autoAdjust="0"/>
  </p:normalViewPr>
  <p:slideViewPr>
    <p:cSldViewPr snapToGrid="0">
      <p:cViewPr varScale="1">
        <p:scale>
          <a:sx n="68" d="100"/>
          <a:sy n="68" d="100"/>
        </p:scale>
        <p:origin x="134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31.10.2021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953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31.10.2021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6772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31.10.2021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31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31.10.2021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36619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t>31.10.2021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t>31.10.2021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870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t>31.10.2021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9098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t>31.10.2021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3026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t>31.10.2021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1439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31.10.2021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4267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31.10.2021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417448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t>31.10.2021</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t>‹#›</a:t>
            </a:fld>
            <a:endParaRPr lang="ru-RU"/>
          </a:p>
        </p:txBody>
      </p:sp>
    </p:spTree>
    <p:extLst>
      <p:ext uri="{BB962C8B-B14F-4D97-AF65-F5344CB8AC3E}">
        <p14:creationId xmlns:p14="http://schemas.microsoft.com/office/powerpoint/2010/main"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Прямоугольник 3"/>
          <p:cNvSpPr/>
          <p:nvPr/>
        </p:nvSpPr>
        <p:spPr>
          <a:xfrm>
            <a:off x="2011680" y="900332"/>
            <a:ext cx="5795888" cy="3785652"/>
          </a:xfrm>
          <a:prstGeom prst="rect">
            <a:avLst/>
          </a:prstGeom>
        </p:spPr>
        <p:txBody>
          <a:bodyPr wrap="square">
            <a:spAutoFit/>
          </a:bodyPr>
          <a:lstStyle/>
          <a:p>
            <a:r>
              <a:rPr lang="ru-RU" sz="4800"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Двигательная активность  детей как фактор оздоровления</a:t>
            </a:r>
          </a:p>
        </p:txBody>
      </p:sp>
    </p:spTree>
    <p:extLst>
      <p:ext uri="{BB962C8B-B14F-4D97-AF65-F5344CB8AC3E}">
        <p14:creationId xmlns:p14="http://schemas.microsoft.com/office/powerpoint/2010/main" val="2552666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TextBox 3">
            <a:extLst>
              <a:ext uri="{FF2B5EF4-FFF2-40B4-BE49-F238E27FC236}">
                <a16:creationId xmlns:a16="http://schemas.microsoft.com/office/drawing/2014/main" id="{58BC7987-8CF2-4CCE-B645-D3AC53C3A3D4}"/>
              </a:ext>
            </a:extLst>
          </p:cNvPr>
          <p:cNvSpPr txBox="1"/>
          <p:nvPr/>
        </p:nvSpPr>
        <p:spPr>
          <a:xfrm>
            <a:off x="2560321" y="436099"/>
            <a:ext cx="5598942" cy="1200329"/>
          </a:xfrm>
          <a:prstGeom prst="rect">
            <a:avLst/>
          </a:prstGeom>
          <a:noFill/>
        </p:spPr>
        <p:txBody>
          <a:bodyPr wrap="square">
            <a:spAutoFit/>
          </a:bodyPr>
          <a:lstStyle/>
          <a:p>
            <a:pPr algn="ctr"/>
            <a:r>
              <a:rPr lang="ru-RU" sz="2400" b="1" dirty="0">
                <a:solidFill>
                  <a:schemeClr val="accent1">
                    <a:lumMod val="50000"/>
                  </a:schemeClr>
                </a:solidFill>
                <a:latin typeface="Times New Roman" panose="02020603050405020304" pitchFamily="18" charset="0"/>
                <a:cs typeface="Times New Roman" panose="02020603050405020304" pitchFamily="18" charset="0"/>
              </a:rPr>
              <a:t>Пути решения проблемы низкой  двигательной активности школьников:</a:t>
            </a:r>
          </a:p>
        </p:txBody>
      </p:sp>
      <p:pic>
        <p:nvPicPr>
          <p:cNvPr id="8" name="Рисунок 7">
            <a:extLst>
              <a:ext uri="{FF2B5EF4-FFF2-40B4-BE49-F238E27FC236}">
                <a16:creationId xmlns:a16="http://schemas.microsoft.com/office/drawing/2014/main" id="{6B3A71FE-895D-46A5-9237-567DB44662E7}"/>
              </a:ext>
            </a:extLst>
          </p:cNvPr>
          <p:cNvPicPr>
            <a:picLocks noChangeAspect="1"/>
          </p:cNvPicPr>
          <p:nvPr/>
        </p:nvPicPr>
        <p:blipFill>
          <a:blip r:embed="rId3"/>
          <a:stretch>
            <a:fillRect/>
          </a:stretch>
        </p:blipFill>
        <p:spPr>
          <a:xfrm>
            <a:off x="2275647" y="1579502"/>
            <a:ext cx="6224555" cy="1255885"/>
          </a:xfrm>
          <a:prstGeom prst="rect">
            <a:avLst/>
          </a:prstGeom>
        </p:spPr>
      </p:pic>
      <p:pic>
        <p:nvPicPr>
          <p:cNvPr id="9" name="Рисунок 8">
            <a:extLst>
              <a:ext uri="{FF2B5EF4-FFF2-40B4-BE49-F238E27FC236}">
                <a16:creationId xmlns:a16="http://schemas.microsoft.com/office/drawing/2014/main" id="{9FA14C30-34EC-4DF9-83FE-1E3FF7E23CC3}"/>
              </a:ext>
            </a:extLst>
          </p:cNvPr>
          <p:cNvPicPr>
            <a:picLocks noChangeAspect="1"/>
          </p:cNvPicPr>
          <p:nvPr/>
        </p:nvPicPr>
        <p:blipFill>
          <a:blip r:embed="rId4"/>
          <a:stretch>
            <a:fillRect/>
          </a:stretch>
        </p:blipFill>
        <p:spPr>
          <a:xfrm>
            <a:off x="2235319" y="2385210"/>
            <a:ext cx="6224555" cy="1255885"/>
          </a:xfrm>
          <a:prstGeom prst="rect">
            <a:avLst/>
          </a:prstGeom>
        </p:spPr>
      </p:pic>
      <p:pic>
        <p:nvPicPr>
          <p:cNvPr id="10" name="Рисунок 9">
            <a:extLst>
              <a:ext uri="{FF2B5EF4-FFF2-40B4-BE49-F238E27FC236}">
                <a16:creationId xmlns:a16="http://schemas.microsoft.com/office/drawing/2014/main" id="{884F06E1-2AF3-4FAF-B5EE-EA4A5BE7ADBD}"/>
              </a:ext>
            </a:extLst>
          </p:cNvPr>
          <p:cNvPicPr>
            <a:picLocks noChangeAspect="1"/>
          </p:cNvPicPr>
          <p:nvPr/>
        </p:nvPicPr>
        <p:blipFill>
          <a:blip r:embed="rId4"/>
          <a:stretch>
            <a:fillRect/>
          </a:stretch>
        </p:blipFill>
        <p:spPr>
          <a:xfrm>
            <a:off x="2247513" y="3305376"/>
            <a:ext cx="6224555" cy="1255885"/>
          </a:xfrm>
          <a:prstGeom prst="rect">
            <a:avLst/>
          </a:prstGeom>
        </p:spPr>
      </p:pic>
      <p:pic>
        <p:nvPicPr>
          <p:cNvPr id="11" name="Рисунок 10">
            <a:extLst>
              <a:ext uri="{FF2B5EF4-FFF2-40B4-BE49-F238E27FC236}">
                <a16:creationId xmlns:a16="http://schemas.microsoft.com/office/drawing/2014/main" id="{DF9FD967-5E37-4716-856E-52AD88558C58}"/>
              </a:ext>
            </a:extLst>
          </p:cNvPr>
          <p:cNvPicPr>
            <a:picLocks noChangeAspect="1"/>
          </p:cNvPicPr>
          <p:nvPr/>
        </p:nvPicPr>
        <p:blipFill>
          <a:blip r:embed="rId4"/>
          <a:stretch>
            <a:fillRect/>
          </a:stretch>
        </p:blipFill>
        <p:spPr>
          <a:xfrm>
            <a:off x="2259706" y="4205597"/>
            <a:ext cx="6224555" cy="1255885"/>
          </a:xfrm>
          <a:prstGeom prst="rect">
            <a:avLst/>
          </a:prstGeom>
        </p:spPr>
      </p:pic>
      <p:pic>
        <p:nvPicPr>
          <p:cNvPr id="12" name="Рисунок 11">
            <a:extLst>
              <a:ext uri="{FF2B5EF4-FFF2-40B4-BE49-F238E27FC236}">
                <a16:creationId xmlns:a16="http://schemas.microsoft.com/office/drawing/2014/main" id="{3B2E0A41-B8CE-4F70-AF50-D95FD8FD16A5}"/>
              </a:ext>
            </a:extLst>
          </p:cNvPr>
          <p:cNvPicPr>
            <a:picLocks noChangeAspect="1"/>
          </p:cNvPicPr>
          <p:nvPr/>
        </p:nvPicPr>
        <p:blipFill>
          <a:blip r:embed="rId5"/>
          <a:stretch>
            <a:fillRect/>
          </a:stretch>
        </p:blipFill>
        <p:spPr>
          <a:xfrm>
            <a:off x="2259706" y="5944280"/>
            <a:ext cx="6212362" cy="804742"/>
          </a:xfrm>
          <a:prstGeom prst="rect">
            <a:avLst/>
          </a:prstGeom>
          <a:solidFill>
            <a:schemeClr val="accent1">
              <a:lumMod val="75000"/>
            </a:schemeClr>
          </a:solidFill>
        </p:spPr>
      </p:pic>
      <p:pic>
        <p:nvPicPr>
          <p:cNvPr id="13" name="Рисунок 12">
            <a:extLst>
              <a:ext uri="{FF2B5EF4-FFF2-40B4-BE49-F238E27FC236}">
                <a16:creationId xmlns:a16="http://schemas.microsoft.com/office/drawing/2014/main" id="{6FE1B3F0-4333-4029-AE84-980EA2A9E44A}"/>
              </a:ext>
            </a:extLst>
          </p:cNvPr>
          <p:cNvPicPr>
            <a:picLocks noChangeAspect="1"/>
          </p:cNvPicPr>
          <p:nvPr/>
        </p:nvPicPr>
        <p:blipFill>
          <a:blip r:embed="rId6"/>
          <a:stretch>
            <a:fillRect/>
          </a:stretch>
        </p:blipFill>
        <p:spPr>
          <a:xfrm>
            <a:off x="2247512" y="5196230"/>
            <a:ext cx="6224555" cy="1255885"/>
          </a:xfrm>
          <a:prstGeom prst="rect">
            <a:avLst/>
          </a:prstGeom>
        </p:spPr>
      </p:pic>
      <p:sp>
        <p:nvSpPr>
          <p:cNvPr id="15" name="TextBox 14">
            <a:extLst>
              <a:ext uri="{FF2B5EF4-FFF2-40B4-BE49-F238E27FC236}">
                <a16:creationId xmlns:a16="http://schemas.microsoft.com/office/drawing/2014/main" id="{EA121D80-E603-45C7-B376-6A7DD2B79F6E}"/>
              </a:ext>
            </a:extLst>
          </p:cNvPr>
          <p:cNvSpPr txBox="1"/>
          <p:nvPr/>
        </p:nvSpPr>
        <p:spPr>
          <a:xfrm>
            <a:off x="3488788" y="1621112"/>
            <a:ext cx="3798275" cy="400110"/>
          </a:xfrm>
          <a:prstGeom prst="rect">
            <a:avLst/>
          </a:prstGeom>
          <a:noFill/>
        </p:spPr>
        <p:txBody>
          <a:bodyPr wrap="square">
            <a:spAutoFit/>
          </a:bodyPr>
          <a:lstStyle/>
          <a:p>
            <a:pPr algn="ctr"/>
            <a:r>
              <a:rPr lang="ru-RU" sz="2000" b="1" dirty="0">
                <a:solidFill>
                  <a:schemeClr val="bg1"/>
                </a:solidFill>
                <a:latin typeface="Times New Roman" panose="02020603050405020304" pitchFamily="18" charset="0"/>
                <a:cs typeface="Times New Roman" panose="02020603050405020304" pitchFamily="18" charset="0"/>
              </a:rPr>
              <a:t>Ежедневная  утренняя зарядка</a:t>
            </a:r>
          </a:p>
        </p:txBody>
      </p:sp>
      <p:sp>
        <p:nvSpPr>
          <p:cNvPr id="17" name="TextBox 16">
            <a:extLst>
              <a:ext uri="{FF2B5EF4-FFF2-40B4-BE49-F238E27FC236}">
                <a16:creationId xmlns:a16="http://schemas.microsoft.com/office/drawing/2014/main" id="{99F6E9A8-9AD8-4D86-9A03-A4F3E09626A1}"/>
              </a:ext>
            </a:extLst>
          </p:cNvPr>
          <p:cNvSpPr txBox="1"/>
          <p:nvPr/>
        </p:nvSpPr>
        <p:spPr>
          <a:xfrm>
            <a:off x="3080826" y="2489695"/>
            <a:ext cx="4443514" cy="707886"/>
          </a:xfrm>
          <a:prstGeom prst="rect">
            <a:avLst/>
          </a:prstGeom>
          <a:noFill/>
        </p:spPr>
        <p:txBody>
          <a:bodyPr wrap="square">
            <a:spAutoFit/>
          </a:bodyPr>
          <a:lstStyle/>
          <a:p>
            <a:pPr algn="ctr"/>
            <a:r>
              <a:rPr lang="ru-RU" sz="2000" b="1" dirty="0">
                <a:solidFill>
                  <a:schemeClr val="bg1"/>
                </a:solidFill>
              </a:rPr>
              <a:t>Увеличение числа спортивных мероприятий на школьном уровне</a:t>
            </a:r>
          </a:p>
        </p:txBody>
      </p:sp>
      <p:sp>
        <p:nvSpPr>
          <p:cNvPr id="19" name="TextBox 18">
            <a:extLst>
              <a:ext uri="{FF2B5EF4-FFF2-40B4-BE49-F238E27FC236}">
                <a16:creationId xmlns:a16="http://schemas.microsoft.com/office/drawing/2014/main" id="{17DD688B-123A-43ED-9B74-D3A76CAAFE14}"/>
              </a:ext>
            </a:extLst>
          </p:cNvPr>
          <p:cNvSpPr txBox="1"/>
          <p:nvPr/>
        </p:nvSpPr>
        <p:spPr>
          <a:xfrm>
            <a:off x="3826410" y="3389530"/>
            <a:ext cx="3123028" cy="707886"/>
          </a:xfrm>
          <a:prstGeom prst="rect">
            <a:avLst/>
          </a:prstGeom>
          <a:noFill/>
        </p:spPr>
        <p:txBody>
          <a:bodyPr wrap="square">
            <a:spAutoFit/>
          </a:bodyPr>
          <a:lstStyle/>
          <a:p>
            <a:pPr algn="ctr"/>
            <a:r>
              <a:rPr lang="ru-RU" sz="2000" b="1" dirty="0">
                <a:solidFill>
                  <a:schemeClr val="bg1"/>
                </a:solidFill>
              </a:rPr>
              <a:t>Посещение  спортивных секций </a:t>
            </a:r>
          </a:p>
        </p:txBody>
      </p:sp>
      <p:sp>
        <p:nvSpPr>
          <p:cNvPr id="21" name="TextBox 20">
            <a:extLst>
              <a:ext uri="{FF2B5EF4-FFF2-40B4-BE49-F238E27FC236}">
                <a16:creationId xmlns:a16="http://schemas.microsoft.com/office/drawing/2014/main" id="{E3553B17-C633-4698-907E-163C99ACE6AF}"/>
              </a:ext>
            </a:extLst>
          </p:cNvPr>
          <p:cNvSpPr txBox="1"/>
          <p:nvPr/>
        </p:nvSpPr>
        <p:spPr>
          <a:xfrm>
            <a:off x="3734972" y="4104999"/>
            <a:ext cx="3161515" cy="1015663"/>
          </a:xfrm>
          <a:prstGeom prst="rect">
            <a:avLst/>
          </a:prstGeom>
          <a:noFill/>
        </p:spPr>
        <p:txBody>
          <a:bodyPr wrap="square">
            <a:spAutoFit/>
          </a:bodyPr>
          <a:lstStyle/>
          <a:p>
            <a:pPr algn="ctr"/>
            <a:r>
              <a:rPr lang="ru-RU" sz="2000" b="1" dirty="0">
                <a:solidFill>
                  <a:schemeClr val="bg1"/>
                </a:solidFill>
              </a:rPr>
              <a:t>Проведение классных часов, пропагандирующих  здоровый образ жизни</a:t>
            </a:r>
          </a:p>
        </p:txBody>
      </p:sp>
      <p:sp>
        <p:nvSpPr>
          <p:cNvPr id="23" name="TextBox 22">
            <a:extLst>
              <a:ext uri="{FF2B5EF4-FFF2-40B4-BE49-F238E27FC236}">
                <a16:creationId xmlns:a16="http://schemas.microsoft.com/office/drawing/2014/main" id="{DA020C21-DA96-46EB-AB52-6FB1471CCFFE}"/>
              </a:ext>
            </a:extLst>
          </p:cNvPr>
          <p:cNvSpPr txBox="1"/>
          <p:nvPr/>
        </p:nvSpPr>
        <p:spPr>
          <a:xfrm>
            <a:off x="3235569" y="5390729"/>
            <a:ext cx="4288771" cy="707886"/>
          </a:xfrm>
          <a:prstGeom prst="rect">
            <a:avLst/>
          </a:prstGeom>
          <a:noFill/>
        </p:spPr>
        <p:txBody>
          <a:bodyPr wrap="square">
            <a:spAutoFit/>
          </a:bodyPr>
          <a:lstStyle/>
          <a:p>
            <a:pPr algn="ctr"/>
            <a:r>
              <a:rPr lang="ru-RU" sz="2000" b="1" dirty="0">
                <a:solidFill>
                  <a:schemeClr val="bg1"/>
                </a:solidFill>
              </a:rPr>
              <a:t>Соблюдение режима дня, частые прогулки, здоровый сон</a:t>
            </a:r>
          </a:p>
        </p:txBody>
      </p:sp>
    </p:spTree>
    <p:extLst>
      <p:ext uri="{BB962C8B-B14F-4D97-AF65-F5344CB8AC3E}">
        <p14:creationId xmlns:p14="http://schemas.microsoft.com/office/powerpoint/2010/main" val="1675888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TextBox 3">
            <a:extLst>
              <a:ext uri="{FF2B5EF4-FFF2-40B4-BE49-F238E27FC236}">
                <a16:creationId xmlns:a16="http://schemas.microsoft.com/office/drawing/2014/main" id="{C3E25176-338E-4728-8617-C10F00D0F322}"/>
              </a:ext>
            </a:extLst>
          </p:cNvPr>
          <p:cNvSpPr txBox="1"/>
          <p:nvPr/>
        </p:nvSpPr>
        <p:spPr>
          <a:xfrm>
            <a:off x="2630659" y="970671"/>
            <a:ext cx="6189784" cy="4832092"/>
          </a:xfrm>
          <a:prstGeom prst="rect">
            <a:avLst/>
          </a:prstGeom>
          <a:noFill/>
        </p:spPr>
        <p:txBody>
          <a:bodyPr wrap="square">
            <a:spAutoFit/>
          </a:bodyPr>
          <a:lstStyle/>
          <a:p>
            <a:r>
              <a:rPr lang="ru-RU" sz="2800" dirty="0">
                <a:solidFill>
                  <a:schemeClr val="accent1">
                    <a:lumMod val="50000"/>
                  </a:schemeClr>
                </a:solidFill>
                <a:latin typeface="Times New Roman" panose="02020603050405020304" pitchFamily="18" charset="0"/>
                <a:cs typeface="Times New Roman" panose="02020603050405020304" pitchFamily="18" charset="0"/>
              </a:rPr>
              <a:t>Вывод: Таким образом занятие физическими упражнениями, утренняя гимнастика, </a:t>
            </a:r>
            <a:r>
              <a:rPr lang="ru-RU" sz="2800" dirty="0" err="1">
                <a:solidFill>
                  <a:schemeClr val="accent1">
                    <a:lumMod val="50000"/>
                  </a:schemeClr>
                </a:solidFill>
                <a:latin typeface="Times New Roman" panose="02020603050405020304" pitchFamily="18" charset="0"/>
                <a:cs typeface="Times New Roman" panose="02020603050405020304" pitchFamily="18" charset="0"/>
              </a:rPr>
              <a:t>физминутки</a:t>
            </a:r>
            <a:r>
              <a:rPr lang="ru-RU" sz="2800" dirty="0">
                <a:solidFill>
                  <a:schemeClr val="accent1">
                    <a:lumMod val="50000"/>
                  </a:schemeClr>
                </a:solidFill>
                <a:latin typeface="Times New Roman" panose="02020603050405020304" pitchFamily="18" charset="0"/>
                <a:cs typeface="Times New Roman" panose="02020603050405020304" pitchFamily="18" charset="0"/>
              </a:rPr>
              <a:t>, динамические паузы,  занятия в секциях вызывает положительные эмоции, бодрость, создаёт хорошее настроение. Поэтому становится понятным, почему человек, познавший “вкус” физических упражнений и спорта , стремится к регулярным занятием ими.</a:t>
            </a:r>
          </a:p>
        </p:txBody>
      </p:sp>
    </p:spTree>
    <p:extLst>
      <p:ext uri="{BB962C8B-B14F-4D97-AF65-F5344CB8AC3E}">
        <p14:creationId xmlns:p14="http://schemas.microsoft.com/office/powerpoint/2010/main" val="411179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4" name="TextBox 3">
            <a:extLst>
              <a:ext uri="{FF2B5EF4-FFF2-40B4-BE49-F238E27FC236}">
                <a16:creationId xmlns:a16="http://schemas.microsoft.com/office/drawing/2014/main" id="{41CBF309-AA85-491E-91FA-E320EE4CC77E}"/>
              </a:ext>
            </a:extLst>
          </p:cNvPr>
          <p:cNvSpPr txBox="1"/>
          <p:nvPr/>
        </p:nvSpPr>
        <p:spPr>
          <a:xfrm>
            <a:off x="2588455" y="422031"/>
            <a:ext cx="6133514" cy="1015663"/>
          </a:xfrm>
          <a:prstGeom prst="rect">
            <a:avLst/>
          </a:prstGeom>
          <a:noFill/>
        </p:spPr>
        <p:txBody>
          <a:bodyPr wrap="square">
            <a:spAutoFit/>
          </a:bodyPr>
          <a:lstStyle/>
          <a:p>
            <a:pPr algn="ctr"/>
            <a:r>
              <a:rPr lang="ru-RU" sz="2000" b="1" dirty="0">
                <a:solidFill>
                  <a:schemeClr val="accent1">
                    <a:lumMod val="50000"/>
                  </a:schemeClr>
                </a:solidFill>
                <a:latin typeface="Times New Roman" panose="02020603050405020304" pitchFamily="18" charset="0"/>
                <a:cs typeface="Times New Roman" panose="02020603050405020304" pitchFamily="18" charset="0"/>
              </a:rPr>
              <a:t>Как проявляются проблемы с шеей и позвоночником при использовании мобильных устройств</a:t>
            </a:r>
          </a:p>
        </p:txBody>
      </p:sp>
      <p:sp>
        <p:nvSpPr>
          <p:cNvPr id="7" name="TextBox 6">
            <a:extLst>
              <a:ext uri="{FF2B5EF4-FFF2-40B4-BE49-F238E27FC236}">
                <a16:creationId xmlns:a16="http://schemas.microsoft.com/office/drawing/2014/main" id="{B634CD6A-950E-4261-8232-EA10C8CAA9E2}"/>
              </a:ext>
            </a:extLst>
          </p:cNvPr>
          <p:cNvSpPr txBox="1"/>
          <p:nvPr/>
        </p:nvSpPr>
        <p:spPr>
          <a:xfrm>
            <a:off x="1603717" y="1437694"/>
            <a:ext cx="7118252" cy="2308324"/>
          </a:xfrm>
          <a:prstGeom prst="rect">
            <a:avLst/>
          </a:prstGeom>
          <a:noFill/>
        </p:spPr>
        <p:txBody>
          <a:bodyPr wrap="square">
            <a:spAutoFit/>
          </a:bodyPr>
          <a:lstStyle/>
          <a:p>
            <a:r>
              <a:rPr lang="ru-RU" b="1" dirty="0">
                <a:latin typeface="Times New Roman" panose="02020603050405020304" pitchFamily="18" charset="0"/>
                <a:cs typeface="Times New Roman" panose="02020603050405020304" pitchFamily="18" charset="0"/>
              </a:rPr>
              <a:t>Наиболее очевидный признак того, что вы испытываете проблемы с позвоночником - это болезненность в шее, спине и плечах. Другие общие симптомы могут включать в себя:</a:t>
            </a:r>
          </a:p>
          <a:p>
            <a:endParaRPr lang="ru-RU"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b="1" dirty="0">
                <a:latin typeface="Times New Roman" panose="02020603050405020304" pitchFamily="18" charset="0"/>
                <a:cs typeface="Times New Roman" panose="02020603050405020304" pitchFamily="18" charset="0"/>
              </a:rPr>
              <a:t>Боль в пояснице и плечах.</a:t>
            </a:r>
          </a:p>
          <a:p>
            <a:pPr marL="285750" indent="-285750">
              <a:buFont typeface="Arial" panose="020B0604020202020204" pitchFamily="34" charset="0"/>
              <a:buChar char="•"/>
            </a:pPr>
            <a:r>
              <a:rPr lang="ru-RU" b="1" dirty="0">
                <a:latin typeface="Times New Roman" panose="02020603050405020304" pitchFamily="18" charset="0"/>
                <a:cs typeface="Times New Roman" panose="02020603050405020304" pitchFamily="18" charset="0"/>
              </a:rPr>
              <a:t>Спазмы мышц.</a:t>
            </a:r>
          </a:p>
          <a:p>
            <a:pPr marL="285750" indent="-285750">
              <a:buFont typeface="Arial" panose="020B0604020202020204" pitchFamily="34" charset="0"/>
              <a:buChar char="•"/>
            </a:pPr>
            <a:r>
              <a:rPr lang="ru-RU" b="1" dirty="0">
                <a:latin typeface="Times New Roman" panose="02020603050405020304" pitchFamily="18" charset="0"/>
                <a:cs typeface="Times New Roman" panose="02020603050405020304" pitchFamily="18" charset="0"/>
              </a:rPr>
              <a:t>Хронические головные боли.</a:t>
            </a:r>
          </a:p>
          <a:p>
            <a:pPr marL="285750" indent="-285750">
              <a:buFont typeface="Arial" panose="020B0604020202020204" pitchFamily="34" charset="0"/>
              <a:buChar char="•"/>
            </a:pPr>
            <a:r>
              <a:rPr lang="ru-RU" b="1" dirty="0">
                <a:latin typeface="Times New Roman" panose="02020603050405020304" pitchFamily="18" charset="0"/>
                <a:cs typeface="Times New Roman" panose="02020603050405020304" pitchFamily="18" charset="0"/>
              </a:rPr>
              <a:t>Ненормальные изгибы в позвоночнике</a:t>
            </a:r>
          </a:p>
        </p:txBody>
      </p:sp>
      <p:pic>
        <p:nvPicPr>
          <p:cNvPr id="5" name="Рисунок 4">
            <a:extLst>
              <a:ext uri="{FF2B5EF4-FFF2-40B4-BE49-F238E27FC236}">
                <a16:creationId xmlns:a16="http://schemas.microsoft.com/office/drawing/2014/main" id="{D6778915-532A-4268-BD74-637886BC3EC0}"/>
              </a:ext>
            </a:extLst>
          </p:cNvPr>
          <p:cNvPicPr>
            <a:picLocks noChangeAspect="1"/>
          </p:cNvPicPr>
          <p:nvPr/>
        </p:nvPicPr>
        <p:blipFill>
          <a:blip r:embed="rId3"/>
          <a:stretch>
            <a:fillRect/>
          </a:stretch>
        </p:blipFill>
        <p:spPr>
          <a:xfrm>
            <a:off x="196948" y="3746018"/>
            <a:ext cx="6344529" cy="3109046"/>
          </a:xfrm>
          <a:prstGeom prst="rect">
            <a:avLst/>
          </a:prstGeom>
        </p:spPr>
      </p:pic>
    </p:spTree>
    <p:extLst>
      <p:ext uri="{BB962C8B-B14F-4D97-AF65-F5344CB8AC3E}">
        <p14:creationId xmlns:p14="http://schemas.microsoft.com/office/powerpoint/2010/main" val="36476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TextBox 3">
            <a:extLst>
              <a:ext uri="{FF2B5EF4-FFF2-40B4-BE49-F238E27FC236}">
                <a16:creationId xmlns:a16="http://schemas.microsoft.com/office/drawing/2014/main" id="{94F468E6-1024-4A05-B721-C28CF193A023}"/>
              </a:ext>
            </a:extLst>
          </p:cNvPr>
          <p:cNvSpPr txBox="1"/>
          <p:nvPr/>
        </p:nvSpPr>
        <p:spPr>
          <a:xfrm>
            <a:off x="1730326" y="717451"/>
            <a:ext cx="7188591" cy="5632311"/>
          </a:xfrm>
          <a:prstGeom prst="rect">
            <a:avLst/>
          </a:prstGeom>
          <a:noFill/>
        </p:spPr>
        <p:txBody>
          <a:bodyPr wrap="square">
            <a:spAutoFit/>
          </a:bodyPr>
          <a:lstStyle/>
          <a:p>
            <a:r>
              <a:rPr lang="ru-RU" sz="2000" dirty="0">
                <a:latin typeface="Times New Roman" panose="02020603050405020304" pitchFamily="18" charset="0"/>
                <a:cs typeface="Times New Roman" panose="02020603050405020304" pitchFamily="18" charset="0"/>
              </a:rPr>
              <a:t>Если вы или ваш ребенок используете планшет, подготовьте подставку, чтобы не перегружать шею. То, что ваше устройство не находится перед вашим лицом, не означает, что вам нужно полностью наклонить голову, чтобы прочитать его. У ваших глаз есть диапазон движения, поэтому используйте его, чтобы прочитать ваше устройство.</a:t>
            </a:r>
          </a:p>
          <a:p>
            <a:endParaRPr lang="ru-RU"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Увеличьте читабельность вашего устройства, чтобы вы могли легко читать, а не догадываться о содержимом. Это включает:</a:t>
            </a:r>
          </a:p>
          <a:p>
            <a:pPr marL="342900" indent="-34290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Увеличьте размера шрифта по умолчанию, особенно для SMS, </a:t>
            </a:r>
            <a:r>
              <a:rPr lang="ru-RU" sz="2000" dirty="0" err="1">
                <a:latin typeface="Times New Roman" panose="02020603050405020304" pitchFamily="18" charset="0"/>
                <a:cs typeface="Times New Roman" panose="02020603050405020304" pitchFamily="18" charset="0"/>
              </a:rPr>
              <a:t>WhatsApp</a:t>
            </a:r>
            <a:r>
              <a:rPr lang="ru-RU" sz="2000" dirty="0">
                <a:latin typeface="Times New Roman" panose="02020603050405020304" pitchFamily="18" charset="0"/>
                <a:cs typeface="Times New Roman" panose="02020603050405020304" pitchFamily="18" charset="0"/>
              </a:rPr>
              <a:t>, электронной почты, браузера, социальных сетей, так как именно здесь происходит больше всего чтения.</a:t>
            </a:r>
          </a:p>
          <a:p>
            <a:pPr marL="342900" indent="-34290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Увеличьте яркость и/или контраст, если ваш экран тусклый.</a:t>
            </a:r>
          </a:p>
          <a:p>
            <a:pPr marL="342900" indent="-34290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Регулярно делайте перерывы при пользовании телефоном / компьютером, не сидите часами сгорбившись.</a:t>
            </a:r>
          </a:p>
          <a:p>
            <a:pPr marL="342900" indent="-34290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Делайте регулярные растяжки для шеи и спины.</a:t>
            </a:r>
          </a:p>
        </p:txBody>
      </p:sp>
    </p:spTree>
    <p:extLst>
      <p:ext uri="{BB962C8B-B14F-4D97-AF65-F5344CB8AC3E}">
        <p14:creationId xmlns:p14="http://schemas.microsoft.com/office/powerpoint/2010/main" val="425219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TextBox 3">
            <a:extLst>
              <a:ext uri="{FF2B5EF4-FFF2-40B4-BE49-F238E27FC236}">
                <a16:creationId xmlns:a16="http://schemas.microsoft.com/office/drawing/2014/main" id="{65D6C0BB-9DC6-4025-A564-C17D683367C2}"/>
              </a:ext>
            </a:extLst>
          </p:cNvPr>
          <p:cNvSpPr txBox="1"/>
          <p:nvPr/>
        </p:nvSpPr>
        <p:spPr>
          <a:xfrm>
            <a:off x="886265" y="379828"/>
            <a:ext cx="7934178" cy="6247864"/>
          </a:xfrm>
          <a:prstGeom prst="rect">
            <a:avLst/>
          </a:prstGeom>
          <a:noFill/>
        </p:spPr>
        <p:txBody>
          <a:bodyPr wrap="square">
            <a:spAutoFit/>
          </a:bodyPr>
          <a:lstStyle/>
          <a:p>
            <a:pPr algn="ctr"/>
            <a:r>
              <a:rPr lang="ru-RU" sz="2000" b="1" dirty="0">
                <a:solidFill>
                  <a:schemeClr val="accent1">
                    <a:lumMod val="50000"/>
                  </a:schemeClr>
                </a:solidFill>
              </a:rPr>
              <a:t>Минимальный набор упражнений по растяжению шеи и спины включает</a:t>
            </a:r>
            <a:r>
              <a:rPr lang="ru-RU" dirty="0"/>
              <a:t>:</a:t>
            </a:r>
          </a:p>
          <a:p>
            <a:endParaRPr lang="ru-RU" dirty="0"/>
          </a:p>
          <a:p>
            <a:pPr marL="285750" indent="-285750">
              <a:buFont typeface="Arial" panose="020B0604020202020204" pitchFamily="34" charset="0"/>
              <a:buChar char="•"/>
            </a:pPr>
            <a:r>
              <a:rPr lang="ru-RU" dirty="0"/>
              <a:t>Двигайте медленно головой слева направо несколько раз и прикасайтесь ухом к плечу с обеих сторон.</a:t>
            </a:r>
          </a:p>
          <a:p>
            <a:pPr marL="285750" indent="-285750">
              <a:buFont typeface="Arial" panose="020B0604020202020204" pitchFamily="34" charset="0"/>
              <a:buChar char="•"/>
            </a:pPr>
            <a:r>
              <a:rPr lang="ru-RU" dirty="0"/>
              <a:t>Положите руки на голову, чтобы оказать некоторое сопротивление при наклоне головы вперед, и сделайте то же самое, при наклоне головы назад. Это укрепляет связки и мышцы, которые поддерживают вашу шею.</a:t>
            </a:r>
          </a:p>
          <a:p>
            <a:pPr marL="285750" indent="-285750">
              <a:buFont typeface="Arial" panose="020B0604020202020204" pitchFamily="34" charset="0"/>
              <a:buChar char="•"/>
            </a:pPr>
            <a:r>
              <a:rPr lang="ru-RU" dirty="0"/>
              <a:t>Стоя в дверях, вытяните руки и толкните грудь вперед. Это растягивает и укрепляет мышцы, способствует хорошей осанке.</a:t>
            </a:r>
          </a:p>
          <a:p>
            <a:pPr algn="ctr"/>
            <a:r>
              <a:rPr lang="ru-RU" b="1" dirty="0"/>
              <a:t>Правильная осанка – залог здоровья позвоночника!</a:t>
            </a:r>
          </a:p>
          <a:p>
            <a:endParaRPr lang="ru-RU" dirty="0"/>
          </a:p>
          <a:p>
            <a:r>
              <a:rPr lang="ru-RU" dirty="0"/>
              <a:t>Правильная осанка может помочь предотвратить развитие боли в шее или спине, а также связанные с ними биомеханические проблемы. Хорошая осанка означает, что ваша голова выпрямлена, уши находятся на уровне плеч, а лопатки опущены и втянуты.</a:t>
            </a:r>
          </a:p>
          <a:p>
            <a:endParaRPr lang="ru-RU" dirty="0"/>
          </a:p>
          <a:p>
            <a:r>
              <a:rPr lang="ru-RU" dirty="0"/>
              <a:t>При правильном выравнивании, напряжение в позвоночнике уменьшается. Хорошая осанка полезна не только для здоровья позвоночника; это хорошо для общего здоровья и настроения. Другие исследователи обнаружили, что прямолинейное движение повышает уровень тестостерона и серотонина и снижает уровень кортизола, гормонов, влияющих на ваше настроение.</a:t>
            </a:r>
          </a:p>
        </p:txBody>
      </p:sp>
    </p:spTree>
    <p:extLst>
      <p:ext uri="{BB962C8B-B14F-4D97-AF65-F5344CB8AC3E}">
        <p14:creationId xmlns:p14="http://schemas.microsoft.com/office/powerpoint/2010/main" val="154937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3" name="Прямоугольник 2"/>
          <p:cNvSpPr/>
          <p:nvPr/>
        </p:nvSpPr>
        <p:spPr>
          <a:xfrm>
            <a:off x="2307770" y="559189"/>
            <a:ext cx="6633029" cy="1077218"/>
          </a:xfrm>
          <a:prstGeom prst="rect">
            <a:avLst/>
          </a:prstGeom>
        </p:spPr>
        <p:txBody>
          <a:bodyPr wrap="square">
            <a:spAutoFit/>
          </a:bodyPr>
          <a:lstStyle/>
          <a:p>
            <a:pPr algn="ctr"/>
            <a:r>
              <a:rPr lang="ru-RU" sz="3200" b="1" dirty="0">
                <a:solidFill>
                  <a:srgbClr val="0070C0"/>
                </a:solidFill>
                <a:latin typeface="Tahoma" panose="020B0604030504040204" pitchFamily="34" charset="0"/>
                <a:ea typeface="Tahoma" panose="020B0604030504040204" pitchFamily="34" charset="0"/>
                <a:cs typeface="Tahoma" panose="020B0604030504040204" pitchFamily="34" charset="0"/>
              </a:rPr>
              <a:t>Актуальность двигательной активности</a:t>
            </a:r>
          </a:p>
        </p:txBody>
      </p:sp>
      <p:sp>
        <p:nvSpPr>
          <p:cNvPr id="4" name="Прямоугольник 3"/>
          <p:cNvSpPr/>
          <p:nvPr/>
        </p:nvSpPr>
        <p:spPr>
          <a:xfrm>
            <a:off x="4684542" y="1913206"/>
            <a:ext cx="4256258" cy="5002973"/>
          </a:xfrm>
          <a:prstGeom prst="rect">
            <a:avLst/>
          </a:prstGeom>
        </p:spPr>
        <p:txBody>
          <a:bodyPr wrap="square">
            <a:spAutoFit/>
          </a:bodyPr>
          <a:lstStyle/>
          <a:p>
            <a:r>
              <a:rPr lang="ru-RU" sz="2400" dirty="0">
                <a:latin typeface="Tahoma" panose="020B0604030504040204" pitchFamily="34" charset="0"/>
                <a:ea typeface="Tahoma" panose="020B0604030504040204" pitchFamily="34" charset="0"/>
                <a:cs typeface="Tahoma" panose="020B0604030504040204" pitchFamily="34" charset="0"/>
              </a:rPr>
              <a:t>В каждом маленьком ребенке, </a:t>
            </a:r>
          </a:p>
          <a:p>
            <a:r>
              <a:rPr lang="ru-RU" sz="2400" dirty="0">
                <a:latin typeface="Tahoma" panose="020B0604030504040204" pitchFamily="34" charset="0"/>
                <a:ea typeface="Tahoma" panose="020B0604030504040204" pitchFamily="34" charset="0"/>
                <a:cs typeface="Tahoma" panose="020B0604030504040204" pitchFamily="34" charset="0"/>
              </a:rPr>
              <a:t>И в мальчишке, и в девчонке,</a:t>
            </a:r>
          </a:p>
          <a:p>
            <a:r>
              <a:rPr lang="ru-RU" sz="2400" dirty="0">
                <a:latin typeface="Tahoma" panose="020B0604030504040204" pitchFamily="34" charset="0"/>
                <a:ea typeface="Tahoma" panose="020B0604030504040204" pitchFamily="34" charset="0"/>
                <a:cs typeface="Tahoma" panose="020B0604030504040204" pitchFamily="34" charset="0"/>
              </a:rPr>
              <a:t>Есть по двести грамм Взрывчатки или даже полкило.</a:t>
            </a:r>
          </a:p>
          <a:p>
            <a:r>
              <a:rPr lang="ru-RU" sz="2400" dirty="0">
                <a:latin typeface="Tahoma" panose="020B0604030504040204" pitchFamily="34" charset="0"/>
                <a:ea typeface="Tahoma" panose="020B0604030504040204" pitchFamily="34" charset="0"/>
                <a:cs typeface="Tahoma" panose="020B0604030504040204" pitchFamily="34" charset="0"/>
              </a:rPr>
              <a:t>Должен он скакать и прыгать, Все хватать, ногами дрыгать,</a:t>
            </a:r>
          </a:p>
          <a:p>
            <a:r>
              <a:rPr lang="ru-RU" sz="2400" dirty="0">
                <a:latin typeface="Tahoma" panose="020B0604030504040204" pitchFamily="34" charset="0"/>
                <a:ea typeface="Tahoma" panose="020B0604030504040204" pitchFamily="34" charset="0"/>
                <a:cs typeface="Tahoma" panose="020B0604030504040204" pitchFamily="34" charset="0"/>
              </a:rPr>
              <a:t>А иначе он взорвется не известно от чего.</a:t>
            </a:r>
          </a:p>
          <a:p>
            <a:pPr algn="r">
              <a:lnSpc>
                <a:spcPct val="150000"/>
              </a:lnSpc>
            </a:pPr>
            <a:r>
              <a:rPr lang="ru-RU" sz="2400" dirty="0">
                <a:latin typeface="Tahoma" panose="020B0604030504040204" pitchFamily="34" charset="0"/>
                <a:ea typeface="Tahoma" panose="020B0604030504040204" pitchFamily="34" charset="0"/>
                <a:cs typeface="Tahoma" panose="020B0604030504040204" pitchFamily="34" charset="0"/>
              </a:rPr>
              <a:t>Александр Зайцев</a:t>
            </a:r>
          </a:p>
        </p:txBody>
      </p:sp>
      <p:pic>
        <p:nvPicPr>
          <p:cNvPr id="2" name="Рисунок 1">
            <a:extLst>
              <a:ext uri="{FF2B5EF4-FFF2-40B4-BE49-F238E27FC236}">
                <a16:creationId xmlns:a16="http://schemas.microsoft.com/office/drawing/2014/main" id="{C8D9B7D9-2890-40A4-9649-643D0842501E}"/>
              </a:ext>
            </a:extLst>
          </p:cNvPr>
          <p:cNvPicPr>
            <a:picLocks noChangeAspect="1"/>
          </p:cNvPicPr>
          <p:nvPr/>
        </p:nvPicPr>
        <p:blipFill>
          <a:blip r:embed="rId5"/>
          <a:stretch>
            <a:fillRect/>
          </a:stretch>
        </p:blipFill>
        <p:spPr>
          <a:xfrm>
            <a:off x="0" y="3004457"/>
            <a:ext cx="3862831" cy="3699395"/>
          </a:xfrm>
          <a:prstGeom prst="rect">
            <a:avLst/>
          </a:prstGeom>
        </p:spPr>
      </p:pic>
      <p:pic>
        <p:nvPicPr>
          <p:cNvPr id="5" name="deti-online.com_-_v-kazhdom-malenkom-rebenke (1)">
            <a:hlinkClick r:id="" action="ppaction://media"/>
            <a:extLst>
              <a:ext uri="{FF2B5EF4-FFF2-40B4-BE49-F238E27FC236}">
                <a16:creationId xmlns:a16="http://schemas.microsoft.com/office/drawing/2014/main" id="{C8ADF6D1-5DA6-4FCB-953E-D0BB45EA95C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01446" y="2015632"/>
            <a:ext cx="609600" cy="609600"/>
          </a:xfrm>
          <a:prstGeom prst="rect">
            <a:avLst/>
          </a:prstGeom>
        </p:spPr>
      </p:pic>
    </p:spTree>
    <p:extLst>
      <p:ext uri="{BB962C8B-B14F-4D97-AF65-F5344CB8AC3E}">
        <p14:creationId xmlns:p14="http://schemas.microsoft.com/office/powerpoint/2010/main" val="233366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9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Прямоугольник 3"/>
          <p:cNvSpPr/>
          <p:nvPr/>
        </p:nvSpPr>
        <p:spPr>
          <a:xfrm>
            <a:off x="2264229" y="130629"/>
            <a:ext cx="6763657" cy="6492868"/>
          </a:xfrm>
          <a:prstGeom prst="rect">
            <a:avLst/>
          </a:prstGeom>
        </p:spPr>
        <p:txBody>
          <a:bodyPr wrap="square">
            <a:spAutoFit/>
          </a:bodyPr>
          <a:lstStyle/>
          <a:p>
            <a:pPr algn="just">
              <a:lnSpc>
                <a:spcPct val="150000"/>
              </a:lnSpc>
            </a:pPr>
            <a:r>
              <a:rPr lang="ru-RU" sz="2000" dirty="0">
                <a:latin typeface="Tahoma" panose="020B0604030504040204" pitchFamily="34" charset="0"/>
                <a:ea typeface="Tahoma" panose="020B0604030504040204" pitchFamily="34" charset="0"/>
                <a:cs typeface="Tahoma" panose="020B0604030504040204" pitchFamily="34" charset="0"/>
              </a:rPr>
              <a:t>Для детей школьного возраста потребность в высокой двигательной активности является естественной. Под двигательной активностью понимают суммарное количество двигательных действий, выполняемых в процессе повседневной жизни. В период учебных занятий двигательная активность школьников уменьшается. Поэтому крайне важно обеспечить детям в соответствии с их возрастом и состоянием здоровья достаточный объем суточной двигательной деятельности. Рационально организованные мероприятия по физическому воспитанию в режиме дня расширяют функциональные возможности организма ребенка, повышают производительность умственного труда, уменьшают утомляемость.</a:t>
            </a:r>
            <a:endParaRPr lang="ru-RU"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9780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5814"/>
            <a:ext cx="9139938" cy="6956474"/>
          </a:xfrm>
          <a:prstGeom prst="rect">
            <a:avLst/>
          </a:prstGeom>
        </p:spPr>
      </p:pic>
      <p:sp>
        <p:nvSpPr>
          <p:cNvPr id="4" name="TextBox 3">
            <a:extLst>
              <a:ext uri="{FF2B5EF4-FFF2-40B4-BE49-F238E27FC236}">
                <a16:creationId xmlns:a16="http://schemas.microsoft.com/office/drawing/2014/main" id="{F8BC5A8F-1F4D-4E14-9964-C1BF89D8EDD6}"/>
              </a:ext>
            </a:extLst>
          </p:cNvPr>
          <p:cNvSpPr txBox="1"/>
          <p:nvPr/>
        </p:nvSpPr>
        <p:spPr>
          <a:xfrm>
            <a:off x="1955409" y="393894"/>
            <a:ext cx="6893169" cy="2554545"/>
          </a:xfrm>
          <a:prstGeom prst="rect">
            <a:avLst/>
          </a:prstGeom>
          <a:noFill/>
        </p:spPr>
        <p:txBody>
          <a:bodyPr wrap="square">
            <a:spAutoFit/>
          </a:bodyPr>
          <a:lstStyle/>
          <a:p>
            <a:pPr algn="just"/>
            <a:r>
              <a:rPr lang="ru-RU" sz="2000" dirty="0">
                <a:latin typeface="Times New Roman" panose="02020603050405020304" pitchFamily="18" charset="0"/>
                <a:cs typeface="Times New Roman" panose="02020603050405020304" pitchFamily="18" charset="0"/>
              </a:rPr>
              <a:t>Рост интенсивности учебного процесса приводит к сокращению двигательной деятельности школьников. Значительные умственные нагрузки при отсутствии рационального сочетания учебных занятий, отдыха и необходимого двигательного режима могут стать причиной ухудшения их состояния здоровья и снижения работоспособности. Объем двигательной деятельности учащихся измеряется в </a:t>
            </a:r>
            <a:r>
              <a:rPr lang="ru-RU" sz="2000" b="1" dirty="0">
                <a:latin typeface="Times New Roman" panose="02020603050405020304" pitchFamily="18" charset="0"/>
                <a:cs typeface="Times New Roman" panose="02020603050405020304" pitchFamily="18" charset="0"/>
              </a:rPr>
              <a:t>локомоциях ( передвижениях)</a:t>
            </a:r>
          </a:p>
        </p:txBody>
      </p:sp>
      <p:sp>
        <p:nvSpPr>
          <p:cNvPr id="7" name="TextBox 6">
            <a:extLst>
              <a:ext uri="{FF2B5EF4-FFF2-40B4-BE49-F238E27FC236}">
                <a16:creationId xmlns:a16="http://schemas.microsoft.com/office/drawing/2014/main" id="{864A92B9-983B-4929-A4DE-3A9F98BB1EB4}"/>
              </a:ext>
            </a:extLst>
          </p:cNvPr>
          <p:cNvSpPr txBox="1"/>
          <p:nvPr/>
        </p:nvSpPr>
        <p:spPr>
          <a:xfrm>
            <a:off x="1842868" y="2948439"/>
            <a:ext cx="7118252" cy="646331"/>
          </a:xfrm>
          <a:prstGeom prst="rect">
            <a:avLst/>
          </a:prstGeom>
          <a:noFill/>
        </p:spPr>
        <p:txBody>
          <a:bodyPr wrap="square">
            <a:spAutoFit/>
          </a:bodyPr>
          <a:lstStyle/>
          <a:p>
            <a:pPr algn="ctr"/>
            <a:r>
              <a:rPr lang="ru-RU" b="1" dirty="0"/>
              <a:t>Ориентировочные возрастные нормы суточной двигательной активности (А. Г. Сухарев, 1972)</a:t>
            </a:r>
          </a:p>
        </p:txBody>
      </p:sp>
      <p:pic>
        <p:nvPicPr>
          <p:cNvPr id="9" name="Рисунок 8">
            <a:extLst>
              <a:ext uri="{FF2B5EF4-FFF2-40B4-BE49-F238E27FC236}">
                <a16:creationId xmlns:a16="http://schemas.microsoft.com/office/drawing/2014/main" id="{06E5731A-71D5-43FA-B925-719A9E7F4D84}"/>
              </a:ext>
            </a:extLst>
          </p:cNvPr>
          <p:cNvPicPr>
            <a:picLocks noChangeAspect="1"/>
          </p:cNvPicPr>
          <p:nvPr/>
        </p:nvPicPr>
        <p:blipFill>
          <a:blip r:embed="rId3"/>
          <a:stretch>
            <a:fillRect/>
          </a:stretch>
        </p:blipFill>
        <p:spPr>
          <a:xfrm>
            <a:off x="2574385" y="3757267"/>
            <a:ext cx="6063177" cy="3042523"/>
          </a:xfrm>
          <a:prstGeom prst="rect">
            <a:avLst/>
          </a:prstGeom>
        </p:spPr>
      </p:pic>
    </p:spTree>
    <p:extLst>
      <p:ext uri="{BB962C8B-B14F-4D97-AF65-F5344CB8AC3E}">
        <p14:creationId xmlns:p14="http://schemas.microsoft.com/office/powerpoint/2010/main" val="653269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5" name="TextBox 4">
            <a:extLst>
              <a:ext uri="{FF2B5EF4-FFF2-40B4-BE49-F238E27FC236}">
                <a16:creationId xmlns:a16="http://schemas.microsoft.com/office/drawing/2014/main" id="{DC96628F-7413-4935-B790-D6DA7882F56A}"/>
              </a:ext>
            </a:extLst>
          </p:cNvPr>
          <p:cNvSpPr txBox="1"/>
          <p:nvPr/>
        </p:nvSpPr>
        <p:spPr>
          <a:xfrm>
            <a:off x="2602523" y="126609"/>
            <a:ext cx="6316394" cy="2677656"/>
          </a:xfrm>
          <a:prstGeom prst="rect">
            <a:avLst/>
          </a:prstGeom>
          <a:noFill/>
        </p:spPr>
        <p:txBody>
          <a:bodyPr wrap="square">
            <a:spAutoFit/>
          </a:bodyPr>
          <a:lstStyle/>
          <a:p>
            <a:pPr algn="just"/>
            <a:r>
              <a:rPr lang="ru-RU" sz="2400" dirty="0">
                <a:solidFill>
                  <a:srgbClr val="0070C0"/>
                </a:solidFill>
              </a:rPr>
              <a:t>Последние годы в силу высокой учебной нагрузки в школе и дома у большинства школьников отмечается дефицит в режиме дня, недостаточная двигательная активность, обусловливающая появление гипокинезии, которая может вызвать ряд серьёзных изменений в организме школьника.</a:t>
            </a:r>
          </a:p>
        </p:txBody>
      </p:sp>
      <p:pic>
        <p:nvPicPr>
          <p:cNvPr id="3" name="Рисунок 2">
            <a:extLst>
              <a:ext uri="{FF2B5EF4-FFF2-40B4-BE49-F238E27FC236}">
                <a16:creationId xmlns:a16="http://schemas.microsoft.com/office/drawing/2014/main" id="{1F1D1FFD-B4C4-45A9-A7BC-464193D6E43A}"/>
              </a:ext>
            </a:extLst>
          </p:cNvPr>
          <p:cNvPicPr>
            <a:picLocks noChangeAspect="1"/>
          </p:cNvPicPr>
          <p:nvPr/>
        </p:nvPicPr>
        <p:blipFill>
          <a:blip r:embed="rId3"/>
          <a:stretch>
            <a:fillRect/>
          </a:stretch>
        </p:blipFill>
        <p:spPr>
          <a:xfrm>
            <a:off x="2560988" y="2580916"/>
            <a:ext cx="3115326" cy="2334970"/>
          </a:xfrm>
          <a:prstGeom prst="rect">
            <a:avLst/>
          </a:prstGeom>
        </p:spPr>
      </p:pic>
      <p:pic>
        <p:nvPicPr>
          <p:cNvPr id="7" name="Рисунок 6">
            <a:extLst>
              <a:ext uri="{FF2B5EF4-FFF2-40B4-BE49-F238E27FC236}">
                <a16:creationId xmlns:a16="http://schemas.microsoft.com/office/drawing/2014/main" id="{2DA7973C-FD1E-4642-88CD-92391C7F80B8}"/>
              </a:ext>
            </a:extLst>
          </p:cNvPr>
          <p:cNvPicPr>
            <a:picLocks noChangeAspect="1"/>
          </p:cNvPicPr>
          <p:nvPr/>
        </p:nvPicPr>
        <p:blipFill>
          <a:blip r:embed="rId4"/>
          <a:stretch>
            <a:fillRect/>
          </a:stretch>
        </p:blipFill>
        <p:spPr>
          <a:xfrm>
            <a:off x="6142147" y="2630285"/>
            <a:ext cx="2280102" cy="2200847"/>
          </a:xfrm>
          <a:prstGeom prst="rect">
            <a:avLst/>
          </a:prstGeom>
        </p:spPr>
      </p:pic>
      <p:pic>
        <p:nvPicPr>
          <p:cNvPr id="8" name="Рисунок 7">
            <a:extLst>
              <a:ext uri="{FF2B5EF4-FFF2-40B4-BE49-F238E27FC236}">
                <a16:creationId xmlns:a16="http://schemas.microsoft.com/office/drawing/2014/main" id="{80C78C94-31DB-4F0C-ADDD-357182A2C9B5}"/>
              </a:ext>
            </a:extLst>
          </p:cNvPr>
          <p:cNvPicPr>
            <a:picLocks noChangeAspect="1"/>
          </p:cNvPicPr>
          <p:nvPr/>
        </p:nvPicPr>
        <p:blipFill>
          <a:blip r:embed="rId5"/>
          <a:stretch>
            <a:fillRect/>
          </a:stretch>
        </p:blipFill>
        <p:spPr>
          <a:xfrm>
            <a:off x="2718259" y="5132317"/>
            <a:ext cx="6425741" cy="1377815"/>
          </a:xfrm>
          <a:prstGeom prst="rect">
            <a:avLst/>
          </a:prstGeom>
        </p:spPr>
      </p:pic>
    </p:spTree>
    <p:extLst>
      <p:ext uri="{BB962C8B-B14F-4D97-AF65-F5344CB8AC3E}">
        <p14:creationId xmlns:p14="http://schemas.microsoft.com/office/powerpoint/2010/main" val="443979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pic>
        <p:nvPicPr>
          <p:cNvPr id="2" name="Рисунок 1">
            <a:extLst>
              <a:ext uri="{FF2B5EF4-FFF2-40B4-BE49-F238E27FC236}">
                <a16:creationId xmlns:a16="http://schemas.microsoft.com/office/drawing/2014/main" id="{3FE41B89-84A9-4D2E-8035-170C9E991F98}"/>
              </a:ext>
            </a:extLst>
          </p:cNvPr>
          <p:cNvPicPr>
            <a:picLocks noChangeAspect="1"/>
          </p:cNvPicPr>
          <p:nvPr/>
        </p:nvPicPr>
        <p:blipFill>
          <a:blip r:embed="rId3"/>
          <a:stretch>
            <a:fillRect/>
          </a:stretch>
        </p:blipFill>
        <p:spPr>
          <a:xfrm>
            <a:off x="2855740" y="176261"/>
            <a:ext cx="5665587" cy="2350887"/>
          </a:xfrm>
          <a:prstGeom prst="rect">
            <a:avLst/>
          </a:prstGeom>
        </p:spPr>
      </p:pic>
      <p:pic>
        <p:nvPicPr>
          <p:cNvPr id="3" name="Рисунок 2">
            <a:extLst>
              <a:ext uri="{FF2B5EF4-FFF2-40B4-BE49-F238E27FC236}">
                <a16:creationId xmlns:a16="http://schemas.microsoft.com/office/drawing/2014/main" id="{DA247B03-038D-42B3-9308-D84AB1EA1009}"/>
              </a:ext>
            </a:extLst>
          </p:cNvPr>
          <p:cNvPicPr>
            <a:picLocks noChangeAspect="1"/>
          </p:cNvPicPr>
          <p:nvPr/>
        </p:nvPicPr>
        <p:blipFill>
          <a:blip r:embed="rId4"/>
          <a:stretch>
            <a:fillRect/>
          </a:stretch>
        </p:blipFill>
        <p:spPr>
          <a:xfrm>
            <a:off x="208002" y="2272518"/>
            <a:ext cx="4054191" cy="2706859"/>
          </a:xfrm>
          <a:prstGeom prst="rect">
            <a:avLst/>
          </a:prstGeom>
        </p:spPr>
      </p:pic>
      <p:pic>
        <p:nvPicPr>
          <p:cNvPr id="4" name="Рисунок 3">
            <a:extLst>
              <a:ext uri="{FF2B5EF4-FFF2-40B4-BE49-F238E27FC236}">
                <a16:creationId xmlns:a16="http://schemas.microsoft.com/office/drawing/2014/main" id="{AD7BFA9A-C46A-4154-8CC7-355742B85673}"/>
              </a:ext>
            </a:extLst>
          </p:cNvPr>
          <p:cNvPicPr>
            <a:picLocks noChangeAspect="1"/>
          </p:cNvPicPr>
          <p:nvPr/>
        </p:nvPicPr>
        <p:blipFill>
          <a:blip r:embed="rId5"/>
          <a:stretch>
            <a:fillRect/>
          </a:stretch>
        </p:blipFill>
        <p:spPr>
          <a:xfrm>
            <a:off x="4279795" y="2694071"/>
            <a:ext cx="4645555" cy="4163929"/>
          </a:xfrm>
          <a:prstGeom prst="rect">
            <a:avLst/>
          </a:prstGeom>
        </p:spPr>
      </p:pic>
    </p:spTree>
    <p:extLst>
      <p:ext uri="{BB962C8B-B14F-4D97-AF65-F5344CB8AC3E}">
        <p14:creationId xmlns:p14="http://schemas.microsoft.com/office/powerpoint/2010/main" val="254005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pic>
        <p:nvPicPr>
          <p:cNvPr id="2" name="Рисунок 1">
            <a:extLst>
              <a:ext uri="{FF2B5EF4-FFF2-40B4-BE49-F238E27FC236}">
                <a16:creationId xmlns:a16="http://schemas.microsoft.com/office/drawing/2014/main" id="{7806ADFC-AF5E-421E-B2A5-64D7AD42F16E}"/>
              </a:ext>
            </a:extLst>
          </p:cNvPr>
          <p:cNvPicPr>
            <a:picLocks noChangeAspect="1"/>
          </p:cNvPicPr>
          <p:nvPr/>
        </p:nvPicPr>
        <p:blipFill>
          <a:blip r:embed="rId3"/>
          <a:stretch>
            <a:fillRect/>
          </a:stretch>
        </p:blipFill>
        <p:spPr>
          <a:xfrm>
            <a:off x="2729132" y="98475"/>
            <a:ext cx="5992838" cy="2110153"/>
          </a:xfrm>
          <a:prstGeom prst="rect">
            <a:avLst/>
          </a:prstGeom>
        </p:spPr>
      </p:pic>
      <p:pic>
        <p:nvPicPr>
          <p:cNvPr id="5" name="Рисунок 4">
            <a:extLst>
              <a:ext uri="{FF2B5EF4-FFF2-40B4-BE49-F238E27FC236}">
                <a16:creationId xmlns:a16="http://schemas.microsoft.com/office/drawing/2014/main" id="{6C2E91FE-48FB-4C29-A2A1-9258BB0CB548}"/>
              </a:ext>
            </a:extLst>
          </p:cNvPr>
          <p:cNvPicPr>
            <a:picLocks noChangeAspect="1"/>
          </p:cNvPicPr>
          <p:nvPr/>
        </p:nvPicPr>
        <p:blipFill>
          <a:blip r:embed="rId4"/>
          <a:stretch>
            <a:fillRect/>
          </a:stretch>
        </p:blipFill>
        <p:spPr>
          <a:xfrm>
            <a:off x="1997612" y="2208628"/>
            <a:ext cx="6977577" cy="4550897"/>
          </a:xfrm>
          <a:prstGeom prst="rect">
            <a:avLst/>
          </a:prstGeom>
        </p:spPr>
      </p:pic>
    </p:spTree>
    <p:extLst>
      <p:ext uri="{BB962C8B-B14F-4D97-AF65-F5344CB8AC3E}">
        <p14:creationId xmlns:p14="http://schemas.microsoft.com/office/powerpoint/2010/main" val="1741221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4" name="TextBox 3">
            <a:extLst>
              <a:ext uri="{FF2B5EF4-FFF2-40B4-BE49-F238E27FC236}">
                <a16:creationId xmlns:a16="http://schemas.microsoft.com/office/drawing/2014/main" id="{69B21E4B-8B79-4B2F-9C8B-ADB380F1C0DD}"/>
              </a:ext>
            </a:extLst>
          </p:cNvPr>
          <p:cNvSpPr txBox="1"/>
          <p:nvPr/>
        </p:nvSpPr>
        <p:spPr>
          <a:xfrm>
            <a:off x="2264898" y="182880"/>
            <a:ext cx="6766560" cy="1631216"/>
          </a:xfrm>
          <a:prstGeom prst="rect">
            <a:avLst/>
          </a:prstGeom>
          <a:noFill/>
        </p:spPr>
        <p:txBody>
          <a:bodyPr wrap="square">
            <a:spAutoFit/>
          </a:bodyPr>
          <a:lstStyle/>
          <a:p>
            <a:pPr algn="ctr"/>
            <a:r>
              <a:rPr lang="ru-RU" sz="2000" b="1" dirty="0">
                <a:solidFill>
                  <a:srgbClr val="0070C0"/>
                </a:solidFill>
                <a:latin typeface="Times New Roman" panose="02020603050405020304" pitchFamily="18" charset="0"/>
                <a:cs typeface="Times New Roman" panose="02020603050405020304" pitchFamily="18" charset="0"/>
              </a:rPr>
              <a:t>Единственная возможность нейтрализовать отрицательное явление, возникающее у школьников при продолжительном и напряжённом умственном труде - это активный отдых и организованная физическая деятельность.</a:t>
            </a:r>
          </a:p>
        </p:txBody>
      </p:sp>
      <p:pic>
        <p:nvPicPr>
          <p:cNvPr id="3" name="Рисунок 2">
            <a:extLst>
              <a:ext uri="{FF2B5EF4-FFF2-40B4-BE49-F238E27FC236}">
                <a16:creationId xmlns:a16="http://schemas.microsoft.com/office/drawing/2014/main" id="{0BAB3F05-84A4-490A-B27C-7F96668A6E74}"/>
              </a:ext>
            </a:extLst>
          </p:cNvPr>
          <p:cNvPicPr>
            <a:picLocks noChangeAspect="1"/>
          </p:cNvPicPr>
          <p:nvPr/>
        </p:nvPicPr>
        <p:blipFill>
          <a:blip r:embed="rId3"/>
          <a:stretch>
            <a:fillRect/>
          </a:stretch>
        </p:blipFill>
        <p:spPr>
          <a:xfrm>
            <a:off x="2785403" y="1814096"/>
            <a:ext cx="5554394" cy="4656452"/>
          </a:xfrm>
          <a:prstGeom prst="rect">
            <a:avLst/>
          </a:prstGeom>
        </p:spPr>
      </p:pic>
    </p:spTree>
    <p:extLst>
      <p:ext uri="{BB962C8B-B14F-4D97-AF65-F5344CB8AC3E}">
        <p14:creationId xmlns:p14="http://schemas.microsoft.com/office/powerpoint/2010/main" val="3862641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pic>
        <p:nvPicPr>
          <p:cNvPr id="2" name="Рисунок 1">
            <a:extLst>
              <a:ext uri="{FF2B5EF4-FFF2-40B4-BE49-F238E27FC236}">
                <a16:creationId xmlns:a16="http://schemas.microsoft.com/office/drawing/2014/main" id="{748B9C50-E9A8-4BA0-A815-65FEE4A7309C}"/>
              </a:ext>
            </a:extLst>
          </p:cNvPr>
          <p:cNvPicPr>
            <a:picLocks noChangeAspect="1"/>
          </p:cNvPicPr>
          <p:nvPr/>
        </p:nvPicPr>
        <p:blipFill>
          <a:blip r:embed="rId3"/>
          <a:stretch>
            <a:fillRect/>
          </a:stretch>
        </p:blipFill>
        <p:spPr>
          <a:xfrm>
            <a:off x="2236763" y="98475"/>
            <a:ext cx="6645455" cy="2869809"/>
          </a:xfrm>
          <a:prstGeom prst="rect">
            <a:avLst/>
          </a:prstGeom>
        </p:spPr>
      </p:pic>
      <p:pic>
        <p:nvPicPr>
          <p:cNvPr id="3" name="Рисунок 2">
            <a:extLst>
              <a:ext uri="{FF2B5EF4-FFF2-40B4-BE49-F238E27FC236}">
                <a16:creationId xmlns:a16="http://schemas.microsoft.com/office/drawing/2014/main" id="{EC8B9E1B-FD7C-40DC-913D-7041FB99DC6C}"/>
              </a:ext>
            </a:extLst>
          </p:cNvPr>
          <p:cNvPicPr>
            <a:picLocks noChangeAspect="1"/>
          </p:cNvPicPr>
          <p:nvPr/>
        </p:nvPicPr>
        <p:blipFill>
          <a:blip r:embed="rId4"/>
          <a:stretch>
            <a:fillRect/>
          </a:stretch>
        </p:blipFill>
        <p:spPr>
          <a:xfrm>
            <a:off x="1533986" y="2968282"/>
            <a:ext cx="7348232" cy="3791243"/>
          </a:xfrm>
          <a:prstGeom prst="rect">
            <a:avLst/>
          </a:prstGeom>
        </p:spPr>
      </p:pic>
    </p:spTree>
    <p:extLst>
      <p:ext uri="{BB962C8B-B14F-4D97-AF65-F5344CB8AC3E}">
        <p14:creationId xmlns:p14="http://schemas.microsoft.com/office/powerpoint/2010/main" val="2054676464"/>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584</TotalTime>
  <Words>723</Words>
  <Application>Microsoft Office PowerPoint</Application>
  <PresentationFormat>Экран (4:3)</PresentationFormat>
  <Paragraphs>44</Paragraphs>
  <Slides>14</Slides>
  <Notes>0</Notes>
  <HiddenSlides>0</HiddenSlides>
  <MMClips>1</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Calibri Light</vt:lpstr>
      <vt:lpstr>Tahoma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Александр</cp:lastModifiedBy>
  <cp:revision>21</cp:revision>
  <dcterms:created xsi:type="dcterms:W3CDTF">2013-11-19T05:52:05Z</dcterms:created>
  <dcterms:modified xsi:type="dcterms:W3CDTF">2021-10-31T18:52:46Z</dcterms:modified>
</cp:coreProperties>
</file>